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81"/>
  </p:notesMasterIdLst>
  <p:handoutMasterIdLst>
    <p:handoutMasterId r:id="rId82"/>
  </p:handoutMasterIdLst>
  <p:sldIdLst>
    <p:sldId id="1944" r:id="rId2"/>
    <p:sldId id="340" r:id="rId3"/>
    <p:sldId id="1403" r:id="rId4"/>
    <p:sldId id="879" r:id="rId5"/>
    <p:sldId id="1621" r:id="rId6"/>
    <p:sldId id="1552" r:id="rId7"/>
    <p:sldId id="882" r:id="rId8"/>
    <p:sldId id="1622" r:id="rId9"/>
    <p:sldId id="883" r:id="rId10"/>
    <p:sldId id="1272" r:id="rId11"/>
    <p:sldId id="1955" r:id="rId12"/>
    <p:sldId id="1905" r:id="rId13"/>
    <p:sldId id="1273" r:id="rId14"/>
    <p:sldId id="1715" r:id="rId15"/>
    <p:sldId id="1456" r:id="rId16"/>
    <p:sldId id="1756" r:id="rId17"/>
    <p:sldId id="1534" r:id="rId18"/>
    <p:sldId id="1492" r:id="rId19"/>
    <p:sldId id="1805" r:id="rId20"/>
    <p:sldId id="1835" r:id="rId21"/>
    <p:sldId id="1710" r:id="rId22"/>
    <p:sldId id="1548" r:id="rId23"/>
    <p:sldId id="1551" r:id="rId24"/>
    <p:sldId id="1711" r:id="rId25"/>
    <p:sldId id="1550" r:id="rId26"/>
    <p:sldId id="1549" r:id="rId27"/>
    <p:sldId id="1526" r:id="rId28"/>
    <p:sldId id="1528" r:id="rId29"/>
    <p:sldId id="1527" r:id="rId30"/>
    <p:sldId id="1925" r:id="rId31"/>
    <p:sldId id="1926" r:id="rId32"/>
    <p:sldId id="892" r:id="rId33"/>
    <p:sldId id="1629" r:id="rId34"/>
    <p:sldId id="1945" r:id="rId35"/>
    <p:sldId id="887" r:id="rId36"/>
    <p:sldId id="890" r:id="rId37"/>
    <p:sldId id="1630" r:id="rId38"/>
    <p:sldId id="1956" r:id="rId39"/>
    <p:sldId id="1957" r:id="rId40"/>
    <p:sldId id="1958" r:id="rId41"/>
    <p:sldId id="1959" r:id="rId42"/>
    <p:sldId id="1960" r:id="rId43"/>
    <p:sldId id="1961" r:id="rId44"/>
    <p:sldId id="351" r:id="rId45"/>
    <p:sldId id="889" r:id="rId46"/>
    <p:sldId id="528" r:id="rId47"/>
    <p:sldId id="893" r:id="rId48"/>
    <p:sldId id="951" r:id="rId49"/>
    <p:sldId id="971" r:id="rId50"/>
    <p:sldId id="906" r:id="rId51"/>
    <p:sldId id="724" r:id="rId52"/>
    <p:sldId id="683" r:id="rId53"/>
    <p:sldId id="696" r:id="rId54"/>
    <p:sldId id="701" r:id="rId55"/>
    <p:sldId id="702" r:id="rId56"/>
    <p:sldId id="703" r:id="rId57"/>
    <p:sldId id="685" r:id="rId58"/>
    <p:sldId id="687" r:id="rId59"/>
    <p:sldId id="686" r:id="rId60"/>
    <p:sldId id="688" r:id="rId61"/>
    <p:sldId id="908" r:id="rId62"/>
    <p:sldId id="719" r:id="rId63"/>
    <p:sldId id="1755" r:id="rId64"/>
    <p:sldId id="387" r:id="rId65"/>
    <p:sldId id="1571" r:id="rId66"/>
    <p:sldId id="1572" r:id="rId67"/>
    <p:sldId id="1573" r:id="rId68"/>
    <p:sldId id="1576" r:id="rId69"/>
    <p:sldId id="700" r:id="rId70"/>
    <p:sldId id="1752" r:id="rId71"/>
    <p:sldId id="1704" r:id="rId72"/>
    <p:sldId id="1705" r:id="rId73"/>
    <p:sldId id="1706" r:id="rId74"/>
    <p:sldId id="1469" r:id="rId75"/>
    <p:sldId id="1753" r:id="rId76"/>
    <p:sldId id="360" r:id="rId77"/>
    <p:sldId id="1754" r:id="rId78"/>
    <p:sldId id="1923" r:id="rId79"/>
    <p:sldId id="419" r:id="rId80"/>
  </p:sldIdLst>
  <p:sldSz cx="18288000" cy="10287000"/>
  <p:notesSz cx="7104063" cy="10234613"/>
  <p:defaultTextStyle>
    <a:defPPr>
      <a:defRPr lang="en-US"/>
    </a:defPPr>
    <a:lvl1pPr marL="0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09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17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26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834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543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252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799960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669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7ECA0F-A6EB-9C61-D458-947C2D20C77D}" name="Sandro Eymard Fontenele Bonadia" initials="SB" userId="S::sandro.bonadia@fgv.br::90f9b62b-9119-40a4-87ff-c8015cfaac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9C64A2"/>
    <a:srgbClr val="9B0A51"/>
    <a:srgbClr val="89A950"/>
    <a:srgbClr val="E29200"/>
    <a:srgbClr val="38AE96"/>
    <a:srgbClr val="0C63AA"/>
    <a:srgbClr val="C87700"/>
    <a:srgbClr val="008BC9"/>
    <a:srgbClr val="005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4" autoAdjust="0"/>
    <p:restoredTop sz="94694"/>
  </p:normalViewPr>
  <p:slideViewPr>
    <p:cSldViewPr snapToGrid="0">
      <p:cViewPr varScale="1">
        <p:scale>
          <a:sx n="71" d="100"/>
          <a:sy n="71" d="100"/>
        </p:scale>
        <p:origin x="1536" y="4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00" y="6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3472A-1ECF-C44D-BF2F-11DCDE781F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920D5E-C94F-0548-8F64-B4373F816CAB}">
      <dgm:prSet phldrT="[Texto]"/>
      <dgm:spPr/>
      <dgm:t>
        <a:bodyPr/>
        <a:lstStyle/>
        <a:p>
          <a:r>
            <a:rPr lang="pt-BR" dirty="0"/>
            <a:t>Própria (Verticalizada)</a:t>
          </a:r>
        </a:p>
      </dgm:t>
    </dgm:pt>
    <dgm:pt modelId="{B5824B56-A74F-7C45-A34D-952F792114E3}" type="parTrans" cxnId="{4045DB74-3B08-F441-9848-0997103714BD}">
      <dgm:prSet/>
      <dgm:spPr/>
      <dgm:t>
        <a:bodyPr/>
        <a:lstStyle/>
        <a:p>
          <a:endParaRPr lang="pt-BR"/>
        </a:p>
      </dgm:t>
    </dgm:pt>
    <dgm:pt modelId="{02BBC92E-C5F3-3343-858D-7C2D2D678A51}" type="sibTrans" cxnId="{4045DB74-3B08-F441-9848-0997103714BD}">
      <dgm:prSet/>
      <dgm:spPr/>
      <dgm:t>
        <a:bodyPr/>
        <a:lstStyle/>
        <a:p>
          <a:endParaRPr lang="pt-BR"/>
        </a:p>
      </dgm:t>
    </dgm:pt>
    <dgm:pt modelId="{4E32AB46-F375-FF40-960F-229F717F6C25}">
      <dgm:prSet phldrT="[Texto]"/>
      <dgm:spPr/>
      <dgm:t>
        <a:bodyPr/>
        <a:lstStyle/>
        <a:p>
          <a:r>
            <a:rPr lang="pt-BR" dirty="0"/>
            <a:t>Credenciada (negociação e reajustes)</a:t>
          </a:r>
        </a:p>
      </dgm:t>
    </dgm:pt>
    <dgm:pt modelId="{EBDD4FA6-0DB8-6247-BA1E-05EEE770AFCE}" type="parTrans" cxnId="{B05A5958-7495-2843-B40B-B27C9477EACE}">
      <dgm:prSet/>
      <dgm:spPr/>
      <dgm:t>
        <a:bodyPr/>
        <a:lstStyle/>
        <a:p>
          <a:endParaRPr lang="pt-BR"/>
        </a:p>
      </dgm:t>
    </dgm:pt>
    <dgm:pt modelId="{DE6FA1C4-53CB-D840-A5A6-D520EEBB5599}" type="sibTrans" cxnId="{B05A5958-7495-2843-B40B-B27C9477EACE}">
      <dgm:prSet/>
      <dgm:spPr/>
      <dgm:t>
        <a:bodyPr/>
        <a:lstStyle/>
        <a:p>
          <a:endParaRPr lang="pt-BR"/>
        </a:p>
      </dgm:t>
    </dgm:pt>
    <dgm:pt modelId="{D9296FE2-89AA-5846-9846-206E5AE259B7}">
      <dgm:prSet phldrT="[Texto]"/>
      <dgm:spPr/>
      <dgm:t>
        <a:bodyPr/>
        <a:lstStyle/>
        <a:p>
          <a:r>
            <a:rPr lang="pt-BR" dirty="0"/>
            <a:t>Alugada (</a:t>
          </a:r>
          <a:r>
            <a:rPr lang="pt-BR" dirty="0" err="1"/>
            <a:t>Fee</a:t>
          </a:r>
          <a:r>
            <a:rPr lang="pt-BR" dirty="0"/>
            <a:t> + Custos)</a:t>
          </a:r>
        </a:p>
      </dgm:t>
    </dgm:pt>
    <dgm:pt modelId="{5D3BCA96-CD5B-4C41-8920-9A0410470068}" type="parTrans" cxnId="{C7CFF0B6-FAF0-8B42-B688-E42C053CACD3}">
      <dgm:prSet/>
      <dgm:spPr/>
      <dgm:t>
        <a:bodyPr/>
        <a:lstStyle/>
        <a:p>
          <a:endParaRPr lang="pt-BR"/>
        </a:p>
      </dgm:t>
    </dgm:pt>
    <dgm:pt modelId="{0FB231E6-23C9-CA44-8A3C-D721216C62F4}" type="sibTrans" cxnId="{C7CFF0B6-FAF0-8B42-B688-E42C053CACD3}">
      <dgm:prSet/>
      <dgm:spPr/>
      <dgm:t>
        <a:bodyPr/>
        <a:lstStyle/>
        <a:p>
          <a:endParaRPr lang="pt-BR"/>
        </a:p>
      </dgm:t>
    </dgm:pt>
    <dgm:pt modelId="{5B25763C-B03E-6A4E-AE29-6D3A4287B730}" type="pres">
      <dgm:prSet presAssocID="{1DA3472A-1ECF-C44D-BF2F-11DCDE781F7B}" presName="linear" presStyleCnt="0">
        <dgm:presLayoutVars>
          <dgm:dir/>
          <dgm:animLvl val="lvl"/>
          <dgm:resizeHandles val="exact"/>
        </dgm:presLayoutVars>
      </dgm:prSet>
      <dgm:spPr/>
    </dgm:pt>
    <dgm:pt modelId="{5ECC5392-9114-9C41-A06A-E0A2DF0112D2}" type="pres">
      <dgm:prSet presAssocID="{D9920D5E-C94F-0548-8F64-B4373F816CAB}" presName="parentLin" presStyleCnt="0"/>
      <dgm:spPr/>
    </dgm:pt>
    <dgm:pt modelId="{8290247B-E0E3-6C4F-84DE-D6D1175392D3}" type="pres">
      <dgm:prSet presAssocID="{D9920D5E-C94F-0548-8F64-B4373F816CAB}" presName="parentLeftMargin" presStyleLbl="node1" presStyleIdx="0" presStyleCnt="3"/>
      <dgm:spPr/>
    </dgm:pt>
    <dgm:pt modelId="{B56F1366-4C96-6741-97DE-1FE1277033D4}" type="pres">
      <dgm:prSet presAssocID="{D9920D5E-C94F-0548-8F64-B4373F816C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8AE7CB-A612-2347-B020-CB6E3788DA99}" type="pres">
      <dgm:prSet presAssocID="{D9920D5E-C94F-0548-8F64-B4373F816CAB}" presName="negativeSpace" presStyleCnt="0"/>
      <dgm:spPr/>
    </dgm:pt>
    <dgm:pt modelId="{974E4DFD-7DC4-AE41-800B-FE2D1F1B794E}" type="pres">
      <dgm:prSet presAssocID="{D9920D5E-C94F-0548-8F64-B4373F816CAB}" presName="childText" presStyleLbl="conFgAcc1" presStyleIdx="0" presStyleCnt="3">
        <dgm:presLayoutVars>
          <dgm:bulletEnabled val="1"/>
        </dgm:presLayoutVars>
      </dgm:prSet>
      <dgm:spPr/>
    </dgm:pt>
    <dgm:pt modelId="{7BEA89BA-1BD3-3143-9858-5AA35B05BD5E}" type="pres">
      <dgm:prSet presAssocID="{02BBC92E-C5F3-3343-858D-7C2D2D678A51}" presName="spaceBetweenRectangles" presStyleCnt="0"/>
      <dgm:spPr/>
    </dgm:pt>
    <dgm:pt modelId="{854F68F7-2212-1D42-85FB-FCFD554D1975}" type="pres">
      <dgm:prSet presAssocID="{4E32AB46-F375-FF40-960F-229F717F6C25}" presName="parentLin" presStyleCnt="0"/>
      <dgm:spPr/>
    </dgm:pt>
    <dgm:pt modelId="{57E7C919-31FD-E147-9394-E72BD4524610}" type="pres">
      <dgm:prSet presAssocID="{4E32AB46-F375-FF40-960F-229F717F6C25}" presName="parentLeftMargin" presStyleLbl="node1" presStyleIdx="0" presStyleCnt="3"/>
      <dgm:spPr/>
    </dgm:pt>
    <dgm:pt modelId="{471C1574-BC27-8642-BB8F-42AD307C2B74}" type="pres">
      <dgm:prSet presAssocID="{4E32AB46-F375-FF40-960F-229F717F6C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982C0A-5B78-C94E-9990-0EB70CBC3965}" type="pres">
      <dgm:prSet presAssocID="{4E32AB46-F375-FF40-960F-229F717F6C25}" presName="negativeSpace" presStyleCnt="0"/>
      <dgm:spPr/>
    </dgm:pt>
    <dgm:pt modelId="{A6D23810-C880-7F48-BF75-6B4D6284E9FE}" type="pres">
      <dgm:prSet presAssocID="{4E32AB46-F375-FF40-960F-229F717F6C25}" presName="childText" presStyleLbl="conFgAcc1" presStyleIdx="1" presStyleCnt="3">
        <dgm:presLayoutVars>
          <dgm:bulletEnabled val="1"/>
        </dgm:presLayoutVars>
      </dgm:prSet>
      <dgm:spPr/>
    </dgm:pt>
    <dgm:pt modelId="{D90B3586-5679-D54A-863F-5F38AB7E4872}" type="pres">
      <dgm:prSet presAssocID="{DE6FA1C4-53CB-D840-A5A6-D520EEBB5599}" presName="spaceBetweenRectangles" presStyleCnt="0"/>
      <dgm:spPr/>
    </dgm:pt>
    <dgm:pt modelId="{F6A0E15E-A0F7-CF48-A46B-F49744724D32}" type="pres">
      <dgm:prSet presAssocID="{D9296FE2-89AA-5846-9846-206E5AE259B7}" presName="parentLin" presStyleCnt="0"/>
      <dgm:spPr/>
    </dgm:pt>
    <dgm:pt modelId="{C4940E88-2C8D-8144-82B7-C7F5B5567F99}" type="pres">
      <dgm:prSet presAssocID="{D9296FE2-89AA-5846-9846-206E5AE259B7}" presName="parentLeftMargin" presStyleLbl="node1" presStyleIdx="1" presStyleCnt="3"/>
      <dgm:spPr/>
    </dgm:pt>
    <dgm:pt modelId="{C3CB2D1C-E989-374F-97FE-0492CFD83DBA}" type="pres">
      <dgm:prSet presAssocID="{D9296FE2-89AA-5846-9846-206E5AE259B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1732AE2-3C8A-7346-A905-25AD3148058C}" type="pres">
      <dgm:prSet presAssocID="{D9296FE2-89AA-5846-9846-206E5AE259B7}" presName="negativeSpace" presStyleCnt="0"/>
      <dgm:spPr/>
    </dgm:pt>
    <dgm:pt modelId="{C7D0798F-E399-0F43-8DFD-1EC4C7F50CB2}" type="pres">
      <dgm:prSet presAssocID="{D9296FE2-89AA-5846-9846-206E5AE259B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0117E25-38A8-7A48-98FE-1BE0B6587C3D}" type="presOf" srcId="{4E32AB46-F375-FF40-960F-229F717F6C25}" destId="{471C1574-BC27-8642-BB8F-42AD307C2B74}" srcOrd="1" destOrd="0" presId="urn:microsoft.com/office/officeart/2005/8/layout/list1"/>
    <dgm:cxn modelId="{475C833F-26BE-E144-AA28-14B49BE8F55F}" type="presOf" srcId="{D9920D5E-C94F-0548-8F64-B4373F816CAB}" destId="{8290247B-E0E3-6C4F-84DE-D6D1175392D3}" srcOrd="0" destOrd="0" presId="urn:microsoft.com/office/officeart/2005/8/layout/list1"/>
    <dgm:cxn modelId="{B05A5958-7495-2843-B40B-B27C9477EACE}" srcId="{1DA3472A-1ECF-C44D-BF2F-11DCDE781F7B}" destId="{4E32AB46-F375-FF40-960F-229F717F6C25}" srcOrd="1" destOrd="0" parTransId="{EBDD4FA6-0DB8-6247-BA1E-05EEE770AFCE}" sibTransId="{DE6FA1C4-53CB-D840-A5A6-D520EEBB5599}"/>
    <dgm:cxn modelId="{E0665E74-DF62-314D-9DD6-7E8AA62053DA}" type="presOf" srcId="{D9296FE2-89AA-5846-9846-206E5AE259B7}" destId="{C4940E88-2C8D-8144-82B7-C7F5B5567F99}" srcOrd="0" destOrd="0" presId="urn:microsoft.com/office/officeart/2005/8/layout/list1"/>
    <dgm:cxn modelId="{4045DB74-3B08-F441-9848-0997103714BD}" srcId="{1DA3472A-1ECF-C44D-BF2F-11DCDE781F7B}" destId="{D9920D5E-C94F-0548-8F64-B4373F816CAB}" srcOrd="0" destOrd="0" parTransId="{B5824B56-A74F-7C45-A34D-952F792114E3}" sibTransId="{02BBC92E-C5F3-3343-858D-7C2D2D678A51}"/>
    <dgm:cxn modelId="{05D8CAB3-A3CE-7347-9AF5-3EB3783DA138}" type="presOf" srcId="{D9920D5E-C94F-0548-8F64-B4373F816CAB}" destId="{B56F1366-4C96-6741-97DE-1FE1277033D4}" srcOrd="1" destOrd="0" presId="urn:microsoft.com/office/officeart/2005/8/layout/list1"/>
    <dgm:cxn modelId="{C7CFF0B6-FAF0-8B42-B688-E42C053CACD3}" srcId="{1DA3472A-1ECF-C44D-BF2F-11DCDE781F7B}" destId="{D9296FE2-89AA-5846-9846-206E5AE259B7}" srcOrd="2" destOrd="0" parTransId="{5D3BCA96-CD5B-4C41-8920-9A0410470068}" sibTransId="{0FB231E6-23C9-CA44-8A3C-D721216C62F4}"/>
    <dgm:cxn modelId="{6049EDC7-9500-374C-9CFB-BAEB58087216}" type="presOf" srcId="{4E32AB46-F375-FF40-960F-229F717F6C25}" destId="{57E7C919-31FD-E147-9394-E72BD4524610}" srcOrd="0" destOrd="0" presId="urn:microsoft.com/office/officeart/2005/8/layout/list1"/>
    <dgm:cxn modelId="{FA07A2DD-4654-504C-A031-7F0019581754}" type="presOf" srcId="{D9296FE2-89AA-5846-9846-206E5AE259B7}" destId="{C3CB2D1C-E989-374F-97FE-0492CFD83DBA}" srcOrd="1" destOrd="0" presId="urn:microsoft.com/office/officeart/2005/8/layout/list1"/>
    <dgm:cxn modelId="{6E57CBFE-B6E6-E747-977A-A965ABD22821}" type="presOf" srcId="{1DA3472A-1ECF-C44D-BF2F-11DCDE781F7B}" destId="{5B25763C-B03E-6A4E-AE29-6D3A4287B730}" srcOrd="0" destOrd="0" presId="urn:microsoft.com/office/officeart/2005/8/layout/list1"/>
    <dgm:cxn modelId="{54CFFDD2-BE8F-6B47-9F55-B3F700BB3436}" type="presParOf" srcId="{5B25763C-B03E-6A4E-AE29-6D3A4287B730}" destId="{5ECC5392-9114-9C41-A06A-E0A2DF0112D2}" srcOrd="0" destOrd="0" presId="urn:microsoft.com/office/officeart/2005/8/layout/list1"/>
    <dgm:cxn modelId="{C5BCE1AF-13DE-4749-88D6-592E83AC9980}" type="presParOf" srcId="{5ECC5392-9114-9C41-A06A-E0A2DF0112D2}" destId="{8290247B-E0E3-6C4F-84DE-D6D1175392D3}" srcOrd="0" destOrd="0" presId="urn:microsoft.com/office/officeart/2005/8/layout/list1"/>
    <dgm:cxn modelId="{B092F617-B93F-1842-AEB8-8956EB6323F0}" type="presParOf" srcId="{5ECC5392-9114-9C41-A06A-E0A2DF0112D2}" destId="{B56F1366-4C96-6741-97DE-1FE1277033D4}" srcOrd="1" destOrd="0" presId="urn:microsoft.com/office/officeart/2005/8/layout/list1"/>
    <dgm:cxn modelId="{3C02A2A5-E480-5B4C-A8E4-C78A53BA0B30}" type="presParOf" srcId="{5B25763C-B03E-6A4E-AE29-6D3A4287B730}" destId="{8D8AE7CB-A612-2347-B020-CB6E3788DA99}" srcOrd="1" destOrd="0" presId="urn:microsoft.com/office/officeart/2005/8/layout/list1"/>
    <dgm:cxn modelId="{41F9EB76-051B-A345-A92A-8B42CE1CCDBE}" type="presParOf" srcId="{5B25763C-B03E-6A4E-AE29-6D3A4287B730}" destId="{974E4DFD-7DC4-AE41-800B-FE2D1F1B794E}" srcOrd="2" destOrd="0" presId="urn:microsoft.com/office/officeart/2005/8/layout/list1"/>
    <dgm:cxn modelId="{260D325E-C939-E444-89E3-C9C2F84DBB20}" type="presParOf" srcId="{5B25763C-B03E-6A4E-AE29-6D3A4287B730}" destId="{7BEA89BA-1BD3-3143-9858-5AA35B05BD5E}" srcOrd="3" destOrd="0" presId="urn:microsoft.com/office/officeart/2005/8/layout/list1"/>
    <dgm:cxn modelId="{FDA4814C-4C27-F648-9B43-6F975D30584E}" type="presParOf" srcId="{5B25763C-B03E-6A4E-AE29-6D3A4287B730}" destId="{854F68F7-2212-1D42-85FB-FCFD554D1975}" srcOrd="4" destOrd="0" presId="urn:microsoft.com/office/officeart/2005/8/layout/list1"/>
    <dgm:cxn modelId="{3A885CEE-5A33-BE42-B60C-21BDE6707CCC}" type="presParOf" srcId="{854F68F7-2212-1D42-85FB-FCFD554D1975}" destId="{57E7C919-31FD-E147-9394-E72BD4524610}" srcOrd="0" destOrd="0" presId="urn:microsoft.com/office/officeart/2005/8/layout/list1"/>
    <dgm:cxn modelId="{907A0504-CD16-F044-A830-3CE1BA8132BA}" type="presParOf" srcId="{854F68F7-2212-1D42-85FB-FCFD554D1975}" destId="{471C1574-BC27-8642-BB8F-42AD307C2B74}" srcOrd="1" destOrd="0" presId="urn:microsoft.com/office/officeart/2005/8/layout/list1"/>
    <dgm:cxn modelId="{1C071E2A-718B-B94F-BF9D-356A4B9C6BDA}" type="presParOf" srcId="{5B25763C-B03E-6A4E-AE29-6D3A4287B730}" destId="{3C982C0A-5B78-C94E-9990-0EB70CBC3965}" srcOrd="5" destOrd="0" presId="urn:microsoft.com/office/officeart/2005/8/layout/list1"/>
    <dgm:cxn modelId="{13B1ABF0-C83A-A544-A99F-36381B61ACB5}" type="presParOf" srcId="{5B25763C-B03E-6A4E-AE29-6D3A4287B730}" destId="{A6D23810-C880-7F48-BF75-6B4D6284E9FE}" srcOrd="6" destOrd="0" presId="urn:microsoft.com/office/officeart/2005/8/layout/list1"/>
    <dgm:cxn modelId="{CA4F9C79-02E4-E04F-A935-09E27ECB7F95}" type="presParOf" srcId="{5B25763C-B03E-6A4E-AE29-6D3A4287B730}" destId="{D90B3586-5679-D54A-863F-5F38AB7E4872}" srcOrd="7" destOrd="0" presId="urn:microsoft.com/office/officeart/2005/8/layout/list1"/>
    <dgm:cxn modelId="{A9C80D7E-5D60-1640-8A40-54CBF3479FCA}" type="presParOf" srcId="{5B25763C-B03E-6A4E-AE29-6D3A4287B730}" destId="{F6A0E15E-A0F7-CF48-A46B-F49744724D32}" srcOrd="8" destOrd="0" presId="urn:microsoft.com/office/officeart/2005/8/layout/list1"/>
    <dgm:cxn modelId="{2EA9E83B-2F94-964A-BFCF-A74DBE22BDEC}" type="presParOf" srcId="{F6A0E15E-A0F7-CF48-A46B-F49744724D32}" destId="{C4940E88-2C8D-8144-82B7-C7F5B5567F99}" srcOrd="0" destOrd="0" presId="urn:microsoft.com/office/officeart/2005/8/layout/list1"/>
    <dgm:cxn modelId="{5F8869B4-E46D-264F-B3D5-5D8CF5CCA153}" type="presParOf" srcId="{F6A0E15E-A0F7-CF48-A46B-F49744724D32}" destId="{C3CB2D1C-E989-374F-97FE-0492CFD83DBA}" srcOrd="1" destOrd="0" presId="urn:microsoft.com/office/officeart/2005/8/layout/list1"/>
    <dgm:cxn modelId="{D4F9153E-E680-7C4B-8EB1-D869E1A18E9F}" type="presParOf" srcId="{5B25763C-B03E-6A4E-AE29-6D3A4287B730}" destId="{91732AE2-3C8A-7346-A905-25AD3148058C}" srcOrd="9" destOrd="0" presId="urn:microsoft.com/office/officeart/2005/8/layout/list1"/>
    <dgm:cxn modelId="{1730111F-D4F3-2547-8D56-9A64A06F1620}" type="presParOf" srcId="{5B25763C-B03E-6A4E-AE29-6D3A4287B730}" destId="{C7D0798F-E399-0F43-8DFD-1EC4C7F50CB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E4DFD-7DC4-AE41-800B-FE2D1F1B794E}">
      <dsp:nvSpPr>
        <dsp:cNvPr id="0" name=""/>
        <dsp:cNvSpPr/>
      </dsp:nvSpPr>
      <dsp:spPr>
        <a:xfrm>
          <a:off x="0" y="1344076"/>
          <a:ext cx="675049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F1366-4C96-6741-97DE-1FE1277033D4}">
      <dsp:nvSpPr>
        <dsp:cNvPr id="0" name=""/>
        <dsp:cNvSpPr/>
      </dsp:nvSpPr>
      <dsp:spPr>
        <a:xfrm>
          <a:off x="337524" y="1048876"/>
          <a:ext cx="4725347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607" tIns="0" rIns="178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Própria (Verticalizada)</a:t>
          </a:r>
        </a:p>
      </dsp:txBody>
      <dsp:txXfrm>
        <a:off x="366345" y="1077697"/>
        <a:ext cx="4667705" cy="532757"/>
      </dsp:txXfrm>
    </dsp:sp>
    <dsp:sp modelId="{A6D23810-C880-7F48-BF75-6B4D6284E9FE}">
      <dsp:nvSpPr>
        <dsp:cNvPr id="0" name=""/>
        <dsp:cNvSpPr/>
      </dsp:nvSpPr>
      <dsp:spPr>
        <a:xfrm>
          <a:off x="0" y="2251276"/>
          <a:ext cx="675049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C1574-BC27-8642-BB8F-42AD307C2B74}">
      <dsp:nvSpPr>
        <dsp:cNvPr id="0" name=""/>
        <dsp:cNvSpPr/>
      </dsp:nvSpPr>
      <dsp:spPr>
        <a:xfrm>
          <a:off x="337524" y="1956076"/>
          <a:ext cx="4725347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607" tIns="0" rIns="178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Credenciada (negociação e reajustes)</a:t>
          </a:r>
        </a:p>
      </dsp:txBody>
      <dsp:txXfrm>
        <a:off x="366345" y="1984897"/>
        <a:ext cx="4667705" cy="532757"/>
      </dsp:txXfrm>
    </dsp:sp>
    <dsp:sp modelId="{C7D0798F-E399-0F43-8DFD-1EC4C7F50CB2}">
      <dsp:nvSpPr>
        <dsp:cNvPr id="0" name=""/>
        <dsp:cNvSpPr/>
      </dsp:nvSpPr>
      <dsp:spPr>
        <a:xfrm>
          <a:off x="0" y="3158475"/>
          <a:ext cx="6750496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B2D1C-E989-374F-97FE-0492CFD83DBA}">
      <dsp:nvSpPr>
        <dsp:cNvPr id="0" name=""/>
        <dsp:cNvSpPr/>
      </dsp:nvSpPr>
      <dsp:spPr>
        <a:xfrm>
          <a:off x="337524" y="2863275"/>
          <a:ext cx="4725347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607" tIns="0" rIns="17860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Alugada (</a:t>
          </a:r>
          <a:r>
            <a:rPr lang="pt-BR" sz="2000" kern="1200" dirty="0" err="1"/>
            <a:t>Fee</a:t>
          </a:r>
          <a:r>
            <a:rPr lang="pt-BR" sz="2000" kern="1200" dirty="0"/>
            <a:t> + Custos)</a:t>
          </a:r>
        </a:p>
      </dsp:txBody>
      <dsp:txXfrm>
        <a:off x="366345" y="2892096"/>
        <a:ext cx="4667705" cy="53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66256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93BD6E1-51A8-3D4B-B7B5-E37F303BCDC4}" type="datetimeFigureOut">
              <a:rPr lang="pt-BR" smtClean="0"/>
              <a:t>19/02/2025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FA495BB-F476-AF40-94F6-5250057740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53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4">
            <a:extLst>
              <a:ext uri="{FF2B5EF4-FFF2-40B4-BE49-F238E27FC236}">
                <a16:creationId xmlns:a16="http://schemas.microsoft.com/office/drawing/2014/main" id="{C9BE2685-5F3E-56EF-96AB-318CF6771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3282" y="5143500"/>
            <a:ext cx="14725651" cy="36975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t-BR" sz="4800" b="1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1877B-D2D9-B942-9304-AFAFD2DE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82" y="3136900"/>
            <a:ext cx="14725651" cy="1001213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96E1B6C-4AE7-DA2C-C36E-A214BCC21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A2BB2726-E854-9CB5-492C-D9A35F1F4AC9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BD50CADE-98A4-7B9A-03D7-97D6D48B04F3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F0ED146D-2D8C-1841-660C-44B8BD6A4FD9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8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8660DF6-476A-7182-A438-C879AB1B0E63}"/>
              </a:ext>
            </a:extLst>
          </p:cNvPr>
          <p:cNvSpPr/>
          <p:nvPr userDrawn="1"/>
        </p:nvSpPr>
        <p:spPr>
          <a:xfrm>
            <a:off x="1440000" y="638943"/>
            <a:ext cx="4505059" cy="10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8">
            <a:extLst>
              <a:ext uri="{FF2B5EF4-FFF2-40B4-BE49-F238E27FC236}">
                <a16:creationId xmlns:a16="http://schemas.microsoft.com/office/drawing/2014/main" id="{40F242E0-B614-F1C7-1E8B-22D633220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2825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0D0C17AE-672C-9B72-F69B-E6FAB092C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9" y="3937000"/>
            <a:ext cx="714599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BBBB65D4-1981-A3B9-D5B0-F12C0B3BAA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2007" y="3937000"/>
            <a:ext cx="714599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38376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ABCACF9-F91C-7360-D772-E392FE2E81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72750" y="3136900"/>
            <a:ext cx="6286500" cy="565785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0" name="Freeform: Shape 5">
            <a:extLst>
              <a:ext uri="{FF2B5EF4-FFF2-40B4-BE49-F238E27FC236}">
                <a16:creationId xmlns:a16="http://schemas.microsoft.com/office/drawing/2014/main" id="{C5DDD17F-D149-5E52-1C11-94326B76D36D}"/>
              </a:ext>
            </a:extLst>
          </p:cNvPr>
          <p:cNvSpPr/>
          <p:nvPr userDrawn="1"/>
        </p:nvSpPr>
        <p:spPr>
          <a:xfrm>
            <a:off x="14086253" y="2776367"/>
            <a:ext cx="3150503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F15FE9E6-17EE-DC28-CF88-64320E35FC29}"/>
              </a:ext>
            </a:extLst>
          </p:cNvPr>
          <p:cNvSpPr/>
          <p:nvPr userDrawn="1"/>
        </p:nvSpPr>
        <p:spPr>
          <a:xfrm>
            <a:off x="10206717" y="6319438"/>
            <a:ext cx="3150503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1A817DA-7458-6030-11A4-A8E048E45DA0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9D369FA6-9CB5-1BFE-CDAE-AD1146E865FD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95694DA-E891-D69B-F7D9-0DF7850A412B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BFB2A13-497C-5451-5C13-FED8D571F143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6C49AEF3-AEFE-0744-E9FB-930736DA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1" y="742950"/>
            <a:ext cx="15408000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CCB24EB7-4BB4-2A6A-1A31-AFCC32F777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8" y="2335213"/>
            <a:ext cx="7812882" cy="72659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456425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FD92BD5C-44B6-E00D-1407-E43C28CD8669}"/>
              </a:ext>
            </a:extLst>
          </p:cNvPr>
          <p:cNvSpPr/>
          <p:nvPr userDrawn="1"/>
        </p:nvSpPr>
        <p:spPr>
          <a:xfrm>
            <a:off x="1440000" y="641384"/>
            <a:ext cx="285750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0675C728-9D6D-4799-FDD0-382E69AD74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44250" y="3969270"/>
            <a:ext cx="5715000" cy="51435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5CC45013-FFBE-4900-8390-C8BBD58E2120}"/>
              </a:ext>
            </a:extLst>
          </p:cNvPr>
          <p:cNvSpPr/>
          <p:nvPr userDrawn="1"/>
        </p:nvSpPr>
        <p:spPr>
          <a:xfrm>
            <a:off x="14515207" y="3480446"/>
            <a:ext cx="2864093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2BD189B0-FC0B-8EEC-766A-B1126B1DD8A0}"/>
              </a:ext>
            </a:extLst>
          </p:cNvPr>
          <p:cNvSpPr/>
          <p:nvPr userDrawn="1"/>
        </p:nvSpPr>
        <p:spPr>
          <a:xfrm>
            <a:off x="10635672" y="7023516"/>
            <a:ext cx="2864093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9CD7A12-9B26-40E8-FBCE-6EE9299BBD37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D9A133F-C41B-8C21-FF9B-1BE450654873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2D6A350F-EEEA-CC59-5E14-A981AC59BD70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F25BAF72-8F64-53BA-9A57-3CC383C40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08000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E8D14FDF-5217-7B89-BC46-D4046961E2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8" y="3136900"/>
            <a:ext cx="7812882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42729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0FF7366-214D-9BB2-67B0-255C5C222C95}"/>
              </a:ext>
            </a:extLst>
          </p:cNvPr>
          <p:cNvSpPr/>
          <p:nvPr userDrawn="1"/>
        </p:nvSpPr>
        <p:spPr>
          <a:xfrm>
            <a:off x="1440000" y="641384"/>
            <a:ext cx="428625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BD6B31ED-6B20-E8A7-4360-DAD2AB0A6D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9939" y="4560729"/>
            <a:ext cx="5195455" cy="4675909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46AFA87E-0F25-8202-671E-6634461B5C6D}"/>
              </a:ext>
            </a:extLst>
          </p:cNvPr>
          <p:cNvSpPr/>
          <p:nvPr userDrawn="1"/>
        </p:nvSpPr>
        <p:spPr>
          <a:xfrm>
            <a:off x="14291309" y="3955277"/>
            <a:ext cx="2603721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434B28BE-B72D-6315-E910-B83788D208CE}"/>
              </a:ext>
            </a:extLst>
          </p:cNvPr>
          <p:cNvSpPr/>
          <p:nvPr userDrawn="1"/>
        </p:nvSpPr>
        <p:spPr>
          <a:xfrm>
            <a:off x="10411774" y="7498348"/>
            <a:ext cx="2603721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762AEE8E-D7A7-17A2-807F-FB3BAB3B55D7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658F992-9A7E-0B9D-B563-4D484DEE8596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439DC76A-3A2B-CF9B-954E-DDD4C9F778B1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0" name="Título 18">
            <a:extLst>
              <a:ext uri="{FF2B5EF4-FFF2-40B4-BE49-F238E27FC236}">
                <a16:creationId xmlns:a16="http://schemas.microsoft.com/office/drawing/2014/main" id="{2CEAD621-39F2-3254-F6B3-E742B4F0D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2825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0F618BD-DEDF-1659-E5C6-A78322E0D6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8" y="3937000"/>
            <a:ext cx="7812882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845302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76AF2ED2-995B-1A03-7648-3FDFDADAC44E}"/>
              </a:ext>
            </a:extLst>
          </p:cNvPr>
          <p:cNvSpPr/>
          <p:nvPr userDrawn="1"/>
        </p:nvSpPr>
        <p:spPr>
          <a:xfrm>
            <a:off x="-12031" y="9486355"/>
            <a:ext cx="693070" cy="815786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5028657-915C-3ADE-2174-CC9E6773EB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4250" y="0"/>
            <a:ext cx="7143750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307E1709-844E-7361-4AD2-A9A5454D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2950"/>
            <a:ext cx="8262006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714D3E2-9CED-352E-EA36-E350334FC341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18229FDD-461B-D924-8CFE-35961CF30A88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7420760-2A52-635C-3731-D3D2F85E0E81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9E0BE42-D627-6555-46E4-CB0654A25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8077" y="-1"/>
            <a:ext cx="1406173" cy="67249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A66BA6E-6600-6B3C-5168-0F1EA05709D8}"/>
              </a:ext>
            </a:extLst>
          </p:cNvPr>
          <p:cNvSpPr/>
          <p:nvPr userDrawn="1"/>
        </p:nvSpPr>
        <p:spPr>
          <a:xfrm>
            <a:off x="1440000" y="641384"/>
            <a:ext cx="149580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B4A9508E-2BD0-7507-FADE-3D199E0C6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0000" y="2335213"/>
            <a:ext cx="8262006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707227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1 linha - conteúdo + imagem maio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DB2D500-4F7F-A73A-6114-DDE0C45AFA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4250" y="-1"/>
            <a:ext cx="7143750" cy="10287001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20416F-F7CD-6F33-4F35-35589CBDECB7}"/>
              </a:ext>
            </a:extLst>
          </p:cNvPr>
          <p:cNvSpPr/>
          <p:nvPr userDrawn="1"/>
        </p:nvSpPr>
        <p:spPr>
          <a:xfrm>
            <a:off x="1440000" y="641384"/>
            <a:ext cx="428625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62297609-798F-E2CA-65CA-ED09A14B9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8077" y="-1"/>
            <a:ext cx="1406173" cy="672498"/>
          </a:xfrm>
          <a:prstGeom prst="rect">
            <a:avLst/>
          </a:prstGeom>
        </p:spPr>
      </p:pic>
      <p:sp>
        <p:nvSpPr>
          <p:cNvPr id="22" name="Rectangle 14">
            <a:extLst>
              <a:ext uri="{FF2B5EF4-FFF2-40B4-BE49-F238E27FC236}">
                <a16:creationId xmlns:a16="http://schemas.microsoft.com/office/drawing/2014/main" id="{D383AB91-1215-AB0D-1920-B28FCB441CEB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64CE046E-F01B-8F7B-A834-71515DA37235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307BC5DF-7339-74A4-F406-8D54B01C24BD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25" name="Título 18">
            <a:extLst>
              <a:ext uri="{FF2B5EF4-FFF2-40B4-BE49-F238E27FC236}">
                <a16:creationId xmlns:a16="http://schemas.microsoft.com/office/drawing/2014/main" id="{936DD245-B646-EB9E-76EB-7119CE39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42950"/>
            <a:ext cx="8262007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26D0794C-D019-E458-E6FD-1A8795F357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0000" y="3937000"/>
            <a:ext cx="8262006" cy="56641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346573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E5312AA4-44AC-4959-B316-BCFC5B134B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97091" y="0"/>
            <a:ext cx="5733409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025DCAA-1B6C-20FD-9AA2-A0D981C7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2950"/>
            <a:ext cx="7578725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C541142-BCE2-A841-4158-2461564DEE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15594592" y="-1"/>
            <a:ext cx="1406173" cy="672498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BC415C73-CE57-4648-8A9C-A56EB6967894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090DFD45-668C-2C40-4767-EFA64EDE5F1A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FDC7BB86-A69D-BA84-3334-3D33BB4960FB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D774C4C-8719-2B1D-5F98-0B645A5AEEE9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2ECC6F-278C-A0D2-3F70-5E26E895EA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0000" y="2335213"/>
            <a:ext cx="7578725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/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/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490104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5BDA82-83A6-F798-C425-7807AAA3EE06}"/>
              </a:ext>
            </a:extLst>
          </p:cNvPr>
          <p:cNvSpPr/>
          <p:nvPr userDrawn="1"/>
        </p:nvSpPr>
        <p:spPr>
          <a:xfrm>
            <a:off x="0" y="0"/>
            <a:ext cx="18283844" cy="10287000"/>
          </a:xfrm>
          <a:prstGeom prst="rect">
            <a:avLst/>
          </a:prstGeom>
          <a:solidFill>
            <a:srgbClr val="7848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46BA014-E204-C517-6B1B-6EB449CB0C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044" y="4316407"/>
            <a:ext cx="2199524" cy="165418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C5D89B4-B8E9-FBCC-3925-92E516046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9" name="Espaço Reservado para Conteúdo 10">
            <a:extLst>
              <a:ext uri="{FF2B5EF4-FFF2-40B4-BE49-F238E27FC236}">
                <a16:creationId xmlns:a16="http://schemas.microsoft.com/office/drawing/2014/main" id="{B4E9627A-5832-FA7F-2E4D-DA65B1E858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3327404"/>
            <a:ext cx="12936180" cy="363219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65620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DFD4711-8070-EFC9-2514-9C0A2A316065}"/>
              </a:ext>
            </a:extLst>
          </p:cNvPr>
          <p:cNvSpPr/>
          <p:nvPr userDrawn="1"/>
        </p:nvSpPr>
        <p:spPr>
          <a:xfrm>
            <a:off x="4157" y="0"/>
            <a:ext cx="18283844" cy="10287000"/>
          </a:xfrm>
          <a:prstGeom prst="rect">
            <a:avLst/>
          </a:prstGeom>
          <a:solidFill>
            <a:srgbClr val="0C63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52B847C-7A53-9DEB-6AA1-44587BBCE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3548" y="4316407"/>
            <a:ext cx="2199524" cy="165418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B2827003-BC5A-8C7C-8287-E1084E35F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1D3789C8-CED1-D99F-7BB3-CABA74F8FEB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3327404"/>
            <a:ext cx="12936180" cy="363219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264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F4DBEB-3D83-198F-91D8-34FB794ED95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52B847C-7A53-9DEB-6AA1-44587BBCE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0828" y="4233697"/>
            <a:ext cx="2419477" cy="1819606"/>
          </a:xfrm>
          <a:prstGeom prst="rect">
            <a:avLst/>
          </a:prstGeom>
        </p:spPr>
      </p:pic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04DC04C9-AB3D-107A-130E-DBED9AA87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594" y="6767868"/>
            <a:ext cx="12936180" cy="650571"/>
          </a:xfrm>
          <a:prstGeom prst="rect">
            <a:avLst/>
          </a:prstGeom>
        </p:spPr>
        <p:txBody>
          <a:bodyPr lIns="720000" tIns="251999" rIns="720000" bIns="0">
            <a:noAutofit/>
          </a:bodyPr>
          <a:lstStyle>
            <a:lvl1pPr algn="r">
              <a:defRPr sz="27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Conteúdo 10">
            <a:extLst>
              <a:ext uri="{FF2B5EF4-FFF2-40B4-BE49-F238E27FC236}">
                <a16:creationId xmlns:a16="http://schemas.microsoft.com/office/drawing/2014/main" id="{64980001-3A65-398A-7B15-06359D60AE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2560488"/>
            <a:ext cx="12936180" cy="363219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>
              <a:defRPr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A492A42-CC19-78B5-CE48-46A78D6CF3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93F4EA7-3B7A-FF63-5CB9-BC17E9D23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742950"/>
            <a:ext cx="15409863" cy="88582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192993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95F19F-682B-25C2-7234-0DE322968580}"/>
              </a:ext>
            </a:extLst>
          </p:cNvPr>
          <p:cNvSpPr/>
          <p:nvPr userDrawn="1"/>
        </p:nvSpPr>
        <p:spPr>
          <a:xfrm>
            <a:off x="1" y="0"/>
            <a:ext cx="18288000" cy="10287000"/>
          </a:xfrm>
          <a:prstGeom prst="rect">
            <a:avLst/>
          </a:prstGeom>
          <a:solidFill>
            <a:srgbClr val="00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2E70A5DB-7662-DAB7-169D-979D6B02C5A7}"/>
              </a:ext>
            </a:extLst>
          </p:cNvPr>
          <p:cNvSpPr/>
          <p:nvPr userDrawn="1"/>
        </p:nvSpPr>
        <p:spPr>
          <a:xfrm>
            <a:off x="1183526" y="4255600"/>
            <a:ext cx="1775802" cy="1775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7" y="20741"/>
                </a:moveTo>
                <a:cubicBezTo>
                  <a:pt x="16200" y="15586"/>
                  <a:pt x="16200" y="15586"/>
                  <a:pt x="16200" y="15586"/>
                </a:cubicBezTo>
                <a:cubicBezTo>
                  <a:pt x="17795" y="13868"/>
                  <a:pt x="18655" y="11782"/>
                  <a:pt x="18655" y="9327"/>
                </a:cubicBezTo>
                <a:cubicBezTo>
                  <a:pt x="18655" y="4173"/>
                  <a:pt x="14482" y="0"/>
                  <a:pt x="9327" y="0"/>
                </a:cubicBezTo>
                <a:cubicBezTo>
                  <a:pt x="4173" y="0"/>
                  <a:pt x="0" y="4173"/>
                  <a:pt x="0" y="9327"/>
                </a:cubicBezTo>
                <a:cubicBezTo>
                  <a:pt x="0" y="14482"/>
                  <a:pt x="4173" y="18655"/>
                  <a:pt x="9327" y="18655"/>
                </a:cubicBezTo>
                <a:cubicBezTo>
                  <a:pt x="11782" y="18655"/>
                  <a:pt x="13868" y="17795"/>
                  <a:pt x="15586" y="16200"/>
                </a:cubicBezTo>
                <a:cubicBezTo>
                  <a:pt x="20741" y="21477"/>
                  <a:pt x="20741" y="21477"/>
                  <a:pt x="20741" y="21477"/>
                </a:cubicBezTo>
                <a:cubicBezTo>
                  <a:pt x="20864" y="21600"/>
                  <a:pt x="20986" y="21600"/>
                  <a:pt x="21109" y="21600"/>
                </a:cubicBezTo>
                <a:cubicBezTo>
                  <a:pt x="21355" y="21600"/>
                  <a:pt x="21600" y="21355"/>
                  <a:pt x="21600" y="21109"/>
                </a:cubicBezTo>
                <a:cubicBezTo>
                  <a:pt x="21600" y="20986"/>
                  <a:pt x="21600" y="20864"/>
                  <a:pt x="21477" y="20741"/>
                </a:cubicBezTo>
                <a:moveTo>
                  <a:pt x="9327" y="17673"/>
                </a:moveTo>
                <a:cubicBezTo>
                  <a:pt x="4664" y="17673"/>
                  <a:pt x="982" y="13991"/>
                  <a:pt x="982" y="9327"/>
                </a:cubicBezTo>
                <a:cubicBezTo>
                  <a:pt x="982" y="4664"/>
                  <a:pt x="4664" y="982"/>
                  <a:pt x="9327" y="982"/>
                </a:cubicBezTo>
                <a:cubicBezTo>
                  <a:pt x="13991" y="982"/>
                  <a:pt x="17673" y="4664"/>
                  <a:pt x="17673" y="9327"/>
                </a:cubicBezTo>
                <a:cubicBezTo>
                  <a:pt x="17673" y="13991"/>
                  <a:pt x="13991" y="17673"/>
                  <a:pt x="9327" y="17673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tIns="45720" bIns="45720"/>
          <a:lstStyle/>
          <a:p>
            <a:pPr>
              <a:lnSpc>
                <a:spcPct val="80000"/>
              </a:lnSpc>
              <a:defRPr sz="3600" cap="all" spc="-180">
                <a:solidFill>
                  <a:srgbClr val="171616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endParaRPr sz="180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70E14B3-8BBB-EA75-1524-B8D2F79A0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6" name="Espaço Reservado para Conteúdo 10">
            <a:extLst>
              <a:ext uri="{FF2B5EF4-FFF2-40B4-BE49-F238E27FC236}">
                <a16:creationId xmlns:a16="http://schemas.microsoft.com/office/drawing/2014/main" id="{D622335D-F462-C98B-A371-79CA659C250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3327404"/>
            <a:ext cx="12936180" cy="363219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i="0">
                <a:solidFill>
                  <a:srgbClr val="FFFFFF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7523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3D3D37C-43E6-7998-E281-497427CAD4C3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CF1F13-9A36-98D4-A4D7-F18E44A8A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3" r="41409"/>
          <a:stretch/>
        </p:blipFill>
        <p:spPr>
          <a:xfrm>
            <a:off x="7116708" y="4742657"/>
            <a:ext cx="4054585" cy="8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9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5DEE287C-96A8-9E28-F1D7-E0B16CA0CC37}"/>
              </a:ext>
            </a:extLst>
          </p:cNvPr>
          <p:cNvSpPr/>
          <p:nvPr userDrawn="1"/>
        </p:nvSpPr>
        <p:spPr>
          <a:xfrm>
            <a:off x="1" y="0"/>
            <a:ext cx="18283843" cy="5153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CF1F13-9A36-98D4-A4D7-F18E44A8A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3" r="41409"/>
          <a:stretch/>
        </p:blipFill>
        <p:spPr>
          <a:xfrm>
            <a:off x="7116708" y="2335213"/>
            <a:ext cx="4054585" cy="8016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11BC538-53D3-490F-841D-9A96D5694256}"/>
              </a:ext>
            </a:extLst>
          </p:cNvPr>
          <p:cNvSpPr txBox="1"/>
          <p:nvPr userDrawn="1"/>
        </p:nvSpPr>
        <p:spPr>
          <a:xfrm>
            <a:off x="2123282" y="6609190"/>
            <a:ext cx="7020719" cy="2298907"/>
          </a:xfrm>
          <a:prstGeom prst="rect">
            <a:avLst/>
          </a:prstGeom>
          <a:noFill/>
        </p:spPr>
        <p:txBody>
          <a:bodyPr wrap="square" lIns="0" tIns="18000" rIns="108000" bIns="18000" rtlCol="0">
            <a:noAutofit/>
          </a:bodyPr>
          <a:lstStyle/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200" b="0" i="0" spc="0" baseline="0" noProof="0" dirty="0">
                <a:latin typeface="Calibri" panose="020F0502020204030204" pitchFamily="34" charset="0"/>
                <a:cs typeface="Calibri" panose="020F0502020204030204" pitchFamily="34" charset="0"/>
              </a:rPr>
              <a:t>Todos os direitos reservados. Textos, vídeos, sons, imagens, gráficos e demais componentes deste material são protegidos por direitos autorais e outros direitos de propriedade intelectual, de forma que é proibida a reprodução no todo ou em parte, sem a devida autorização.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4732979-A8E4-202A-56C6-E9337EFE0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1AFEC46-72E3-D784-5CCD-03C20AA416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42182" y="6609189"/>
            <a:ext cx="6706750" cy="22989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96000" indent="-396000">
              <a:spcBef>
                <a:spcPts val="0"/>
              </a:spcBef>
              <a:spcAft>
                <a:spcPts val="1350"/>
              </a:spcAft>
              <a:defRPr/>
            </a:lvl2pPr>
            <a:lvl3pPr marL="792000" indent="-396000">
              <a:spcBef>
                <a:spcPts val="0"/>
              </a:spcBef>
              <a:spcAft>
                <a:spcPts val="1350"/>
              </a:spcAft>
              <a:buSzPct val="85000"/>
              <a:defRPr/>
            </a:lvl3pPr>
            <a:lvl4pPr marL="1188000" indent="-396000">
              <a:spcBef>
                <a:spcPts val="0"/>
              </a:spcBef>
              <a:spcAft>
                <a:spcPts val="1350"/>
              </a:spcAft>
              <a:buSzPct val="70000"/>
              <a:defRPr/>
            </a:lvl4pPr>
            <a:lvl5pPr marL="1584000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55000"/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574433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400" y="968400"/>
            <a:ext cx="16184229" cy="87836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sz="30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608990" indent="-303602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707183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3 linhas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691050" y="2897952"/>
            <a:ext cx="7084281" cy="6854061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8806864" y="2911997"/>
            <a:ext cx="8092395" cy="68400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i="0" kern="120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710400" y="324000"/>
            <a:ext cx="1248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0" i="0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286875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E848404-0FD5-7549-85E1-F377B534146D}" type="datetime1">
              <a:rPr lang="en-US" smtClean="0"/>
              <a:pPr/>
              <a:t>2/19/25</a:t>
            </a:fld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742C976-6EE8-B648-A487-D4CF3EDC6FA3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634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34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7" y="685802"/>
            <a:ext cx="16459203" cy="67222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idx="1"/>
          </p:nvPr>
        </p:nvSpPr>
        <p:spPr>
          <a:xfrm>
            <a:off x="914399" y="2228851"/>
            <a:ext cx="16459203" cy="56885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17450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049BC9F3-F58B-4E17-A359-24EA52307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1EED61E-A0C8-4D6F-8CFA-F4982395FD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350" y="323853"/>
            <a:ext cx="2114551" cy="35571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B14E8A85-318B-46D3-9B6C-D3C909FBA2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4975" y="280335"/>
            <a:ext cx="2846132" cy="4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03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3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0"/>
            <a:ext cx="1248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0" i="0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400" y="2905352"/>
            <a:ext cx="16184229" cy="6846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i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i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92536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039" y="0"/>
            <a:ext cx="17609370" cy="1029086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E111771-7E57-72CB-038B-E1C2ADF69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284" y="439216"/>
            <a:ext cx="787459" cy="303734"/>
          </a:xfrm>
          <a:prstGeom prst="rect">
            <a:avLst/>
          </a:prstGeom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38C88AF5-95DE-8D2B-EBDE-293336F6BB30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BC1BCA53-EAB8-026B-D2B4-D33E6A0A0FEE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D4A9A30-68F1-FDC0-9457-5A0EE49D3ADA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4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0"/>
            <a:ext cx="11430000" cy="1028700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23" name="Freeform: Shape 5">
            <a:extLst>
              <a:ext uri="{FF2B5EF4-FFF2-40B4-BE49-F238E27FC236}">
                <a16:creationId xmlns:a16="http://schemas.microsoft.com/office/drawing/2014/main" id="{D5A9E31C-9AC2-4E2F-1499-EC18168B3DF7}"/>
              </a:ext>
            </a:extLst>
          </p:cNvPr>
          <p:cNvSpPr/>
          <p:nvPr userDrawn="1"/>
        </p:nvSpPr>
        <p:spPr>
          <a:xfrm>
            <a:off x="2859499" y="4644272"/>
            <a:ext cx="2864093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01E0D7A0-6F94-0A0A-64BB-0595B62B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874" y="5143500"/>
            <a:ext cx="9192127" cy="371475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0" dist="127000" dir="27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0" tIns="0" rIns="360000" bIns="0" rtlCol="0" anchor="ctr">
            <a:noAutofit/>
          </a:bodyPr>
          <a:lstStyle>
            <a:lvl1pPr algn="ctr">
              <a:defRPr lang="pt-BR" sz="60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marR="0" lvl="0" indent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A0DFFDD-1978-D26D-06FF-44FFD849F611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3A0634D-85F5-EEBB-5CFA-DF6DA26B410B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9F0DC5AA-74B2-FB35-8AC4-4F7C382DF74D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38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7A1323-B805-483F-B403-83038F1DB33C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28F82A4E-85E7-C0C9-5629-E27CF214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1" y="742950"/>
            <a:ext cx="15408000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FC86AD1-14EC-BB00-01BD-D25493E60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2335213"/>
            <a:ext cx="15409863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74403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51E3D695-7A03-E9A7-E9B4-459C232E5ACE}"/>
              </a:ext>
            </a:extLst>
          </p:cNvPr>
          <p:cNvSpPr/>
          <p:nvPr userDrawn="1"/>
        </p:nvSpPr>
        <p:spPr>
          <a:xfrm>
            <a:off x="1440000" y="641384"/>
            <a:ext cx="301184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B9067B56-4483-B9DC-E86E-66668A023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08000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BAE387C3-9651-59F8-4478-1D0DE7B9E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3136900"/>
            <a:ext cx="15409863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07493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C8FEF302-36D3-3BA0-99EE-919D9EEED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2825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02522A-5259-4AB4-F9F4-5B07EBB5EEDB}"/>
              </a:ext>
            </a:extLst>
          </p:cNvPr>
          <p:cNvSpPr/>
          <p:nvPr userDrawn="1"/>
        </p:nvSpPr>
        <p:spPr>
          <a:xfrm>
            <a:off x="1440000" y="641384"/>
            <a:ext cx="428625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4D1E0B5-6B46-1D8E-41E2-643F92B3F8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3937000"/>
            <a:ext cx="15409863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2686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9975014-4BEB-8577-8F3B-EA1200B2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2950"/>
            <a:ext cx="15408932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12C6F5-7E63-B37E-6AF4-3CBC0C1B2DED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AF052EC3-6CA0-7EA2-C99E-4F386C34C0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9" y="2335213"/>
            <a:ext cx="714599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B082E2A-3207-DBA6-D3F1-3F0E53EF2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2007" y="2335213"/>
            <a:ext cx="714599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37421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9901620F-88A2-F20E-9E82-9D3E0F6E652E}"/>
              </a:ext>
            </a:extLst>
          </p:cNvPr>
          <p:cNvSpPr/>
          <p:nvPr userDrawn="1"/>
        </p:nvSpPr>
        <p:spPr>
          <a:xfrm>
            <a:off x="1440000" y="641384"/>
            <a:ext cx="285750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6089047C-FAA2-0E85-DA81-A3393526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08000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B50BC9B-3A4A-8C80-B3DA-4C48F1184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9" y="3136900"/>
            <a:ext cx="714599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465C6981-DF9C-E29B-7326-2AC6AB5006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2007" y="3136900"/>
            <a:ext cx="714599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9396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D07583A-2D48-A3AF-D990-A19E3BAEC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F143268E-7A91-BD1E-5E70-071FBFE67B18}"/>
              </a:ext>
            </a:extLst>
          </p:cNvPr>
          <p:cNvSpPr/>
          <p:nvPr userDrawn="1"/>
        </p:nvSpPr>
        <p:spPr>
          <a:xfrm>
            <a:off x="-12031" y="9486355"/>
            <a:ext cx="693070" cy="800645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E52E3EF0-C8CB-4C81-41DE-1DA36E5B9C37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F29437F-06C8-D6D5-670D-ADFA8065A45F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5242CD4-6D0B-F47E-297B-DFC2171AD17E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3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2" r:id="rId12"/>
    <p:sldLayoutId id="2147483794" r:id="rId13"/>
    <p:sldLayoutId id="2147483704" r:id="rId14"/>
    <p:sldLayoutId id="214748381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9" r:id="rId21"/>
    <p:sldLayoutId id="2147483810" r:id="rId22"/>
    <p:sldLayoutId id="2147483812" r:id="rId23"/>
    <p:sldLayoutId id="2147483814" r:id="rId24"/>
    <p:sldLayoutId id="2147483816" r:id="rId25"/>
    <p:sldLayoutId id="2147483818" r:id="rId26"/>
    <p:sldLayoutId id="2147483820" r:id="rId27"/>
    <p:sldLayoutId id="2147483821" r:id="rId28"/>
    <p:sldLayoutId id="2147483822" r:id="rId29"/>
  </p:sldLayoutIdLst>
  <p:hf hdr="0" ftr="0" dt="0"/>
  <p:txStyles>
    <p:titleStyle>
      <a:lvl1pPr algn="l" defTabSz="1371477" rtl="0" eaLnBrk="1" latinLnBrk="0" hangingPunct="1">
        <a:lnSpc>
          <a:spcPct val="90000"/>
        </a:lnSpc>
        <a:spcBef>
          <a:spcPct val="0"/>
        </a:spcBef>
        <a:buNone/>
        <a:defRPr sz="5500" b="1" i="0" kern="1200" spc="-150" baseline="0">
          <a:solidFill>
            <a:schemeClr val="accent2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0" indent="0" algn="l" defTabSz="1371477" rtl="0" eaLnBrk="1" latinLnBrk="0" hangingPunct="1">
        <a:lnSpc>
          <a:spcPct val="110000"/>
        </a:lnSpc>
        <a:spcBef>
          <a:spcPts val="1500"/>
        </a:spcBef>
        <a:spcAft>
          <a:spcPts val="1500"/>
        </a:spcAft>
        <a:buFont typeface="Arial" panose="020B0604020202020204" pitchFamily="34" charset="0"/>
        <a:buNone/>
        <a:defRPr sz="4000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362744" indent="-351632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713582" indent="-350838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7119" indent="-340519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27957" indent="-339725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561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301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038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775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9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77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17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54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691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430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168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907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4320">
          <p15:clr>
            <a:srgbClr val="F26B43"/>
          </p15:clr>
        </p15:guide>
        <p15:guide id="28" pos="714">
          <p15:clr>
            <a:srgbClr val="F26B43"/>
          </p15:clr>
        </p15:guide>
        <p15:guide id="29" pos="10614">
          <p15:clr>
            <a:srgbClr val="F26B43"/>
          </p15:clr>
        </p15:guide>
        <p15:guide id="48" pos="1338">
          <p15:clr>
            <a:srgbClr val="F26B43"/>
          </p15:clr>
        </p15:guide>
        <p15:guide id="52" pos="2520">
          <p15:clr>
            <a:srgbClr val="F26B43"/>
          </p15:clr>
        </p15:guide>
        <p15:guide id="54" orient="horz" pos="1976">
          <p15:clr>
            <a:srgbClr val="F26B43"/>
          </p15:clr>
        </p15:guide>
        <p15:guide id="55" orient="horz" pos="4860">
          <p15:clr>
            <a:srgbClr val="F26B43"/>
          </p15:clr>
        </p15:guide>
        <p15:guide id="56" orient="horz" pos="5580">
          <p15:clr>
            <a:srgbClr val="F26B43"/>
          </p15:clr>
        </p15:guide>
        <p15:guide id="57" orient="horz" pos="6048">
          <p15:clr>
            <a:srgbClr val="F26B43"/>
          </p15:clr>
        </p15:guide>
        <p15:guide id="58" pos="6112">
          <p15:clr>
            <a:srgbClr val="F26B43"/>
          </p15:clr>
        </p15:guide>
        <p15:guide id="60" pos="7920">
          <p15:clr>
            <a:srgbClr val="F26B43"/>
          </p15:clr>
        </p15:guide>
        <p15:guide id="61" pos="9720">
          <p15:clr>
            <a:srgbClr val="F26B43"/>
          </p15:clr>
        </p15:guide>
        <p15:guide id="62" orient="horz" pos="468">
          <p15:clr>
            <a:srgbClr val="F26B43"/>
          </p15:clr>
        </p15:guide>
        <p15:guide id="64" orient="horz" pos="2480">
          <p15:clr>
            <a:srgbClr val="F26B43"/>
          </p15:clr>
        </p15:guide>
        <p15:guide id="66" orient="horz" pos="1471">
          <p15:clr>
            <a:srgbClr val="F26B43"/>
          </p15:clr>
        </p15:guide>
        <p15:guide id="67" orient="horz" pos="3240">
          <p15:clr>
            <a:srgbClr val="F26B43"/>
          </p15:clr>
        </p15:guide>
        <p15:guide id="69" pos="58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linkedin.com/in/fernandofernandesm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linkedin.com/in/fernandofernandesmd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linkedin.com/in/fernandofernandesmd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linkedin.com/in/fernandofernandesmd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linkedin.com/in/fernandofernandesmd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slideLayout" Target="../slideLayouts/slideLayout25.xml"/><Relationship Id="rId1" Type="http://schemas.openxmlformats.org/officeDocument/2006/relationships/video" Target="https://www.youtube.com/embed/bC1Jp8Tt9uQ?feature=oembed" TargetMode="External"/><Relationship Id="rId4" Type="http://schemas.openxmlformats.org/officeDocument/2006/relationships/hyperlink" Target="https://www.linkedin.com/in/fernandofernandesm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linkedin.com/in/fernandofernandesmd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inkedin.com/in/fernandofernandesmd/" TargetMode="Externa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linkedin.com/in/fernandofernandesmd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linkedin.com/in/fernandofernandesmd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0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10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F8F7-D331-6390-B9AA-16AE868EC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8A3392FA-02BA-FB78-9516-7F35B0A0BA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55" r="12955"/>
          <a:stretch/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763DF06-A278-1B0D-79B1-CBF7E1C8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Sistemas de Saúde no Brasil </a:t>
            </a:r>
            <a:r>
              <a:rPr lang="pt-BR" sz="2400" dirty="0"/>
              <a:t>(Parte 4/5)</a:t>
            </a:r>
            <a:br>
              <a:rPr lang="pt-BR" dirty="0"/>
            </a:br>
            <a:br>
              <a:rPr lang="pt-BR" sz="2400" dirty="0"/>
            </a:b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MBA Executivo</a:t>
            </a: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Professor: Fernando Fernandes</a:t>
            </a: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Coordenadora: Adriana Maria André</a:t>
            </a: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42921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5314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Relação OPS </a:t>
            </a:r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Prestadores</a:t>
            </a:r>
            <a:endParaRPr lang="pt-BR" sz="2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hlinkClick r:id="rId2"/>
            <a:extLst>
              <a:ext uri="{FF2B5EF4-FFF2-40B4-BE49-F238E27FC236}">
                <a16:creationId xmlns:a16="http://schemas.microsoft.com/office/drawing/2014/main" id="{DBEA9414-A7AD-2240-3336-EB42F1D42A51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135C825-1BFC-69EE-18AE-C29D7FEA0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24" y="988322"/>
            <a:ext cx="7772400" cy="834184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4B2FC1E-E46B-AB25-CB2B-BE4098C6166D}"/>
              </a:ext>
            </a:extLst>
          </p:cNvPr>
          <p:cNvSpPr txBox="1"/>
          <p:nvPr/>
        </p:nvSpPr>
        <p:spPr>
          <a:xfrm>
            <a:off x="3959424" y="9463980"/>
            <a:ext cx="3926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Valor Econômico, Out/24</a:t>
            </a:r>
          </a:p>
        </p:txBody>
      </p:sp>
    </p:spTree>
    <p:extLst>
      <p:ext uri="{BB962C8B-B14F-4D97-AF65-F5344CB8AC3E}">
        <p14:creationId xmlns:p14="http://schemas.microsoft.com/office/powerpoint/2010/main" val="90844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97C36-CF0B-C9DD-770F-1BF3E9586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F6320C1-3388-08DC-A636-93BFBD9AB002}"/>
              </a:ext>
            </a:extLst>
          </p:cNvPr>
          <p:cNvSpPr txBox="1"/>
          <p:nvPr/>
        </p:nvSpPr>
        <p:spPr>
          <a:xfrm>
            <a:off x="2663281" y="318965"/>
            <a:ext cx="826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Função da Auditoria na Saúde Suplementar</a:t>
            </a:r>
            <a:endParaRPr lang="pt-BR" sz="2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hlinkClick r:id="rId2"/>
            <a:extLst>
              <a:ext uri="{FF2B5EF4-FFF2-40B4-BE49-F238E27FC236}">
                <a16:creationId xmlns:a16="http://schemas.microsoft.com/office/drawing/2014/main" id="{7737CD36-C729-7D7B-AC7C-54C84E7AA03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9B7DB2-AE16-F136-2C7C-83FEA61E6AC8}"/>
              </a:ext>
            </a:extLst>
          </p:cNvPr>
          <p:cNvSpPr txBox="1"/>
          <p:nvPr/>
        </p:nvSpPr>
        <p:spPr>
          <a:xfrm>
            <a:off x="2675754" y="9689692"/>
            <a:ext cx="10140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Impacto Médica, 2025 (https://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www.impactomedica.com.br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/auditoria-em-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saude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/#:~: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text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=Existem%20tr%C3%AAs%20tipos%20de%20auditorias,%3A%20prospectiva%2C%20retrospectiva%20e%20concorrente)</a:t>
            </a:r>
          </a:p>
        </p:txBody>
      </p:sp>
      <p:pic>
        <p:nvPicPr>
          <p:cNvPr id="5124" name="Picture 4" descr="PÓS DIGITAL DA UNIFSM: Todos os cursos">
            <a:extLst>
              <a:ext uri="{FF2B5EF4-FFF2-40B4-BE49-F238E27FC236}">
                <a16:creationId xmlns:a16="http://schemas.microsoft.com/office/drawing/2014/main" id="{806219DC-84C2-23AB-A9DD-F3D52F29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64" y="6223620"/>
            <a:ext cx="5776796" cy="3249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73E70DB-CA78-5847-E5B5-3B8320FC1271}"/>
              </a:ext>
            </a:extLst>
          </p:cNvPr>
          <p:cNvSpPr txBox="1"/>
          <p:nvPr/>
        </p:nvSpPr>
        <p:spPr>
          <a:xfrm>
            <a:off x="2675754" y="1244320"/>
            <a:ext cx="1437296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1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Auditoria Prospectiva</a:t>
            </a:r>
          </a:p>
          <a:p>
            <a:pPr algn="l"/>
            <a:endParaRPr lang="pt-BR" sz="2000" b="1" i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Análise dos processos e atividades (antes de sua realização)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para prevenir fraudes e outros problemas. </a:t>
            </a:r>
          </a:p>
          <a:p>
            <a:pPr algn="l"/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Ela atua nos setores de autorizações, liberação de guias ou regulação. Nessa modalidade, além do quesito técnico, também são analisadas as questões administrativas, como a cobertura do plano ou contratação do prestador.</a:t>
            </a:r>
          </a:p>
          <a:p>
            <a:pPr algn="l"/>
            <a:endParaRPr lang="pt-BR" sz="2000" b="0" i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r>
              <a:rPr lang="pt-BR" sz="2400" b="1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Auditoria </a:t>
            </a:r>
            <a:r>
              <a:rPr lang="pt-BR" sz="24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pt-BR" sz="2400" b="1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etrospectiva</a:t>
            </a:r>
          </a:p>
          <a:p>
            <a:pPr algn="l"/>
            <a:endParaRPr lang="pt-BR" sz="2000" b="0" i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Análise dos processos que já foram realizados por sua operadora, para identificar </a:t>
            </a: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possíveis falhas e acertos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 </a:t>
            </a:r>
          </a:p>
          <a:p>
            <a:pPr algn="l"/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Análise do número de altas/mês em relação ao número de prontuários, o cálculo (em reais) das contas acima de determinado valor ou por sorteio e amostragem de prontuários.</a:t>
            </a:r>
          </a:p>
          <a:p>
            <a:pPr algn="l"/>
            <a:endParaRPr lang="pt-BR" sz="2000" b="0" i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r>
              <a:rPr lang="pt-BR" sz="2400" b="1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Auditoria </a:t>
            </a:r>
            <a:r>
              <a:rPr lang="pt-BR" sz="24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</a:t>
            </a:r>
            <a:r>
              <a:rPr lang="pt-BR" sz="2400" b="1" i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oncorrente</a:t>
            </a:r>
          </a:p>
          <a:p>
            <a:pPr algn="l"/>
            <a:endParaRPr lang="pt-BR" sz="2000" b="0" i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Equipes de auditores da clínica (onde o procedimento será realizado) e da sua operadora farão o </a:t>
            </a: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fechamento diário dos custos de determinado paciente.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1877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D21A-1BB1-001E-4C20-E6A0088A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E2CF7E8-AD90-E866-C7BF-5B023248C1C6}"/>
              </a:ext>
            </a:extLst>
          </p:cNvPr>
          <p:cNvSpPr txBox="1"/>
          <p:nvPr/>
        </p:nvSpPr>
        <p:spPr>
          <a:xfrm>
            <a:off x="2663281" y="318965"/>
            <a:ext cx="6069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Coberturas e Rede Credenciada</a:t>
            </a:r>
            <a:endParaRPr lang="pt-BR" sz="2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9983590-41F1-A94E-3E70-8DBD28CC7178}"/>
              </a:ext>
            </a:extLst>
          </p:cNvPr>
          <p:cNvSpPr txBox="1"/>
          <p:nvPr/>
        </p:nvSpPr>
        <p:spPr>
          <a:xfrm>
            <a:off x="2663281" y="895028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Coberturas Obrigatórias</a:t>
            </a:r>
          </a:p>
        </p:txBody>
      </p:sp>
      <p:pic>
        <p:nvPicPr>
          <p:cNvPr id="10244" name="Picture 4" descr="Rede credenciada em planos de saúde: como o RH pode escolher">
            <a:extLst>
              <a:ext uri="{FF2B5EF4-FFF2-40B4-BE49-F238E27FC236}">
                <a16:creationId xmlns:a16="http://schemas.microsoft.com/office/drawing/2014/main" id="{E3CDDDA8-936E-DC26-57ED-55424D0C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27" y="6047946"/>
            <a:ext cx="5717415" cy="3505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FE6A026-BEC5-A0CF-1FE6-BB7CC493AA62}"/>
              </a:ext>
            </a:extLst>
          </p:cNvPr>
          <p:cNvSpPr/>
          <p:nvPr/>
        </p:nvSpPr>
        <p:spPr>
          <a:xfrm>
            <a:off x="8711953" y="6118251"/>
            <a:ext cx="5523707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Hospitais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Laboratórios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Clínicas de Especialidades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Médicos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Psicólogos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Clínicas de Fisioterapia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Fonoaudiólogos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</p:txBody>
      </p:sp>
      <p:cxnSp>
        <p:nvCxnSpPr>
          <p:cNvPr id="10" name="Conector em Curva 9">
            <a:extLst>
              <a:ext uri="{FF2B5EF4-FFF2-40B4-BE49-F238E27FC236}">
                <a16:creationId xmlns:a16="http://schemas.microsoft.com/office/drawing/2014/main" id="{136EF855-F857-517B-3F11-79FEF766041D}"/>
              </a:ext>
            </a:extLst>
          </p:cNvPr>
          <p:cNvCxnSpPr>
            <a:endCxn id="10244" idx="0"/>
          </p:cNvCxnSpPr>
          <p:nvPr/>
        </p:nvCxnSpPr>
        <p:spPr>
          <a:xfrm rot="10800000" flipV="1">
            <a:off x="5664634" y="3390714"/>
            <a:ext cx="1823182" cy="2657231"/>
          </a:xfrm>
          <a:prstGeom prst="curvedConnector2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S atualiza rol de cobertura obrigatória de planos de saúde; veja o que  foi incluído - Notícias - Hotsite Atuarial Federação Minas Gerais">
            <a:extLst>
              <a:ext uri="{FF2B5EF4-FFF2-40B4-BE49-F238E27FC236}">
                <a16:creationId xmlns:a16="http://schemas.microsoft.com/office/drawing/2014/main" id="{7A8A9F14-5876-44E1-7C7F-4FDD0AD5A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62" y="1730774"/>
            <a:ext cx="5717415" cy="3216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hlinkClick r:id="rId4"/>
            <a:extLst>
              <a:ext uri="{FF2B5EF4-FFF2-40B4-BE49-F238E27FC236}">
                <a16:creationId xmlns:a16="http://schemas.microsoft.com/office/drawing/2014/main" id="{E6257065-6ED7-4C91-78F9-1E967533A83E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15630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6069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Coberturas e Rede Credenciada</a:t>
            </a:r>
            <a:endParaRPr lang="pt-BR" sz="2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607BA8-C630-2114-BF49-672974F0ED22}"/>
              </a:ext>
            </a:extLst>
          </p:cNvPr>
          <p:cNvSpPr txBox="1"/>
          <p:nvPr/>
        </p:nvSpPr>
        <p:spPr>
          <a:xfrm>
            <a:off x="2663281" y="895028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Rede de Prestadores</a:t>
            </a:r>
          </a:p>
        </p:txBody>
      </p:sp>
      <p:pic>
        <p:nvPicPr>
          <p:cNvPr id="11266" name="Picture 2" descr="O que é uma rede credenciada do plano de saúde? | Sami Saúde">
            <a:extLst>
              <a:ext uri="{FF2B5EF4-FFF2-40B4-BE49-F238E27FC236}">
                <a16:creationId xmlns:a16="http://schemas.microsoft.com/office/drawing/2014/main" id="{0A55B6B6-F112-AABA-3A93-835A99A7A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893" y="1757383"/>
            <a:ext cx="5297827" cy="3178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B541839-06BA-806E-92C7-6AD15DB8232D}"/>
              </a:ext>
            </a:extLst>
          </p:cNvPr>
          <p:cNvGraphicFramePr/>
          <p:nvPr/>
        </p:nvGraphicFramePr>
        <p:xfrm>
          <a:off x="8429516" y="965295"/>
          <a:ext cx="6750496" cy="4711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A426B6A7-6F34-BA77-CD0B-A4EAFA5B3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01394"/>
              </p:ext>
            </p:extLst>
          </p:nvPr>
        </p:nvGraphicFramePr>
        <p:xfrm>
          <a:off x="3639944" y="5370478"/>
          <a:ext cx="11297384" cy="4689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346">
                  <a:extLst>
                    <a:ext uri="{9D8B030D-6E8A-4147-A177-3AD203B41FA5}">
                      <a16:colId xmlns:a16="http://schemas.microsoft.com/office/drawing/2014/main" val="1069420029"/>
                    </a:ext>
                  </a:extLst>
                </a:gridCol>
                <a:gridCol w="2824346">
                  <a:extLst>
                    <a:ext uri="{9D8B030D-6E8A-4147-A177-3AD203B41FA5}">
                      <a16:colId xmlns:a16="http://schemas.microsoft.com/office/drawing/2014/main" val="2796422600"/>
                    </a:ext>
                  </a:extLst>
                </a:gridCol>
                <a:gridCol w="2824346">
                  <a:extLst>
                    <a:ext uri="{9D8B030D-6E8A-4147-A177-3AD203B41FA5}">
                      <a16:colId xmlns:a16="http://schemas.microsoft.com/office/drawing/2014/main" val="2037147516"/>
                    </a:ext>
                  </a:extLst>
                </a:gridCol>
                <a:gridCol w="2824346">
                  <a:extLst>
                    <a:ext uri="{9D8B030D-6E8A-4147-A177-3AD203B41FA5}">
                      <a16:colId xmlns:a16="http://schemas.microsoft.com/office/drawing/2014/main" val="3926280846"/>
                    </a:ext>
                  </a:extLst>
                </a:gridCol>
              </a:tblGrid>
              <a:tr h="71523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MODALIDADE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PRÓPRIA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CREDENCIADA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ALUGADA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32863"/>
                  </a:ext>
                </a:extLst>
              </a:tr>
              <a:tr h="715232">
                <a:tc>
                  <a:txBody>
                    <a:bodyPr/>
                    <a:lstStyle/>
                    <a:p>
                      <a:r>
                        <a:rPr lang="pt-BR" dirty="0"/>
                        <a:t>Autogestão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148725"/>
                  </a:ext>
                </a:extLst>
              </a:tr>
              <a:tr h="715232">
                <a:tc>
                  <a:txBody>
                    <a:bodyPr/>
                    <a:lstStyle/>
                    <a:p>
                      <a:r>
                        <a:rPr lang="pt-BR" dirty="0"/>
                        <a:t>Medicina de Grupo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095905"/>
                  </a:ext>
                </a:extLst>
              </a:tr>
              <a:tr h="715232">
                <a:tc>
                  <a:txBody>
                    <a:bodyPr/>
                    <a:lstStyle/>
                    <a:p>
                      <a:r>
                        <a:rPr lang="pt-BR" dirty="0"/>
                        <a:t>Seguradora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116371"/>
                  </a:ext>
                </a:extLst>
              </a:tr>
              <a:tr h="715232">
                <a:tc>
                  <a:txBody>
                    <a:bodyPr/>
                    <a:lstStyle/>
                    <a:p>
                      <a:r>
                        <a:rPr lang="pt-BR" dirty="0"/>
                        <a:t>Cooperativa Médica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56213"/>
                  </a:ext>
                </a:extLst>
              </a:tr>
              <a:tr h="715232">
                <a:tc>
                  <a:txBody>
                    <a:bodyPr/>
                    <a:lstStyle/>
                    <a:p>
                      <a:r>
                        <a:rPr lang="pt-BR" dirty="0"/>
                        <a:t>Filantrópica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03640"/>
                  </a:ext>
                </a:extLst>
              </a:tr>
            </a:tbl>
          </a:graphicData>
        </a:graphic>
      </p:graphicFrame>
      <p:pic>
        <p:nvPicPr>
          <p:cNvPr id="12" name="Gráfico 11" descr="Marca de seleção com preenchimento sólido">
            <a:extLst>
              <a:ext uri="{FF2B5EF4-FFF2-40B4-BE49-F238E27FC236}">
                <a16:creationId xmlns:a16="http://schemas.microsoft.com/office/drawing/2014/main" id="{08CEFD9E-C4C1-B50A-70D9-B65462E97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2916" y="6162512"/>
            <a:ext cx="528905" cy="528905"/>
          </a:xfrm>
          <a:prstGeom prst="rect">
            <a:avLst/>
          </a:prstGeom>
        </p:spPr>
      </p:pic>
      <p:pic>
        <p:nvPicPr>
          <p:cNvPr id="13" name="Gráfico 12" descr="Marca de seleção com preenchimento sólido">
            <a:extLst>
              <a:ext uri="{FF2B5EF4-FFF2-40B4-BE49-F238E27FC236}">
                <a16:creationId xmlns:a16="http://schemas.microsoft.com/office/drawing/2014/main" id="{3620E7A4-89BE-C98C-24E8-F9EBE2FA7F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15809" y="6149430"/>
            <a:ext cx="528905" cy="528905"/>
          </a:xfrm>
          <a:prstGeom prst="rect">
            <a:avLst/>
          </a:prstGeom>
        </p:spPr>
      </p:pic>
      <p:pic>
        <p:nvPicPr>
          <p:cNvPr id="14" name="Gráfico 13" descr="Marca de seleção com preenchimento sólido">
            <a:extLst>
              <a:ext uri="{FF2B5EF4-FFF2-40B4-BE49-F238E27FC236}">
                <a16:creationId xmlns:a16="http://schemas.microsoft.com/office/drawing/2014/main" id="{D1E96496-228E-9ED4-E663-073CB8720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9090" y="7083253"/>
            <a:ext cx="528905" cy="528905"/>
          </a:xfrm>
          <a:prstGeom prst="rect">
            <a:avLst/>
          </a:prstGeom>
        </p:spPr>
      </p:pic>
      <p:pic>
        <p:nvPicPr>
          <p:cNvPr id="15" name="Gráfico 14" descr="Marca de seleção com preenchimento sólido">
            <a:extLst>
              <a:ext uri="{FF2B5EF4-FFF2-40B4-BE49-F238E27FC236}">
                <a16:creationId xmlns:a16="http://schemas.microsoft.com/office/drawing/2014/main" id="{AD73DE50-E55C-912A-0FFD-DEA7F9E78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15809" y="7015628"/>
            <a:ext cx="528905" cy="528905"/>
          </a:xfrm>
          <a:prstGeom prst="rect">
            <a:avLst/>
          </a:prstGeom>
        </p:spPr>
      </p:pic>
      <p:pic>
        <p:nvPicPr>
          <p:cNvPr id="16" name="Gráfico 15" descr="Marca de seleção com preenchimento sólido">
            <a:extLst>
              <a:ext uri="{FF2B5EF4-FFF2-40B4-BE49-F238E27FC236}">
                <a16:creationId xmlns:a16="http://schemas.microsoft.com/office/drawing/2014/main" id="{41825588-ABBD-67B9-82AE-AC184CC5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2917" y="7777486"/>
            <a:ext cx="528905" cy="528905"/>
          </a:xfrm>
          <a:prstGeom prst="rect">
            <a:avLst/>
          </a:prstGeom>
        </p:spPr>
      </p:pic>
      <p:pic>
        <p:nvPicPr>
          <p:cNvPr id="17" name="Gráfico 16" descr="Marca de seleção com preenchimento sólido">
            <a:extLst>
              <a:ext uri="{FF2B5EF4-FFF2-40B4-BE49-F238E27FC236}">
                <a16:creationId xmlns:a16="http://schemas.microsoft.com/office/drawing/2014/main" id="{B104CE08-279E-DFDB-416F-A431550FC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5576" y="7777486"/>
            <a:ext cx="528905" cy="528905"/>
          </a:xfrm>
          <a:prstGeom prst="rect">
            <a:avLst/>
          </a:prstGeom>
        </p:spPr>
      </p:pic>
      <p:pic>
        <p:nvPicPr>
          <p:cNvPr id="18" name="Gráfico 17" descr="Marca de seleção com preenchimento sólido">
            <a:extLst>
              <a:ext uri="{FF2B5EF4-FFF2-40B4-BE49-F238E27FC236}">
                <a16:creationId xmlns:a16="http://schemas.microsoft.com/office/drawing/2014/main" id="{31AAD872-80F8-AC12-F783-3070E7E5A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2917" y="8566603"/>
            <a:ext cx="528905" cy="528905"/>
          </a:xfrm>
          <a:prstGeom prst="rect">
            <a:avLst/>
          </a:prstGeom>
        </p:spPr>
      </p:pic>
      <p:pic>
        <p:nvPicPr>
          <p:cNvPr id="20" name="Gráfico 19" descr="Marca de seleção com preenchimento sólido">
            <a:extLst>
              <a:ext uri="{FF2B5EF4-FFF2-40B4-BE49-F238E27FC236}">
                <a16:creationId xmlns:a16="http://schemas.microsoft.com/office/drawing/2014/main" id="{5A70501C-BC38-4296-179D-52B2BBD5A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2917" y="9439129"/>
            <a:ext cx="528905" cy="528905"/>
          </a:xfrm>
          <a:prstGeom prst="rect">
            <a:avLst/>
          </a:prstGeom>
        </p:spPr>
      </p:pic>
      <p:pic>
        <p:nvPicPr>
          <p:cNvPr id="21" name="Gráfico 20" descr="Marca de seleção com preenchimento sólido">
            <a:extLst>
              <a:ext uri="{FF2B5EF4-FFF2-40B4-BE49-F238E27FC236}">
                <a16:creationId xmlns:a16="http://schemas.microsoft.com/office/drawing/2014/main" id="{6752D7B2-ECF0-F808-6DB8-E47C8697A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3999" y="7064680"/>
            <a:ext cx="528905" cy="528905"/>
          </a:xfrm>
          <a:prstGeom prst="rect">
            <a:avLst/>
          </a:prstGeom>
        </p:spPr>
      </p:pic>
      <p:pic>
        <p:nvPicPr>
          <p:cNvPr id="22" name="Gráfico 21" descr="Marca de seleção com preenchimento sólido">
            <a:extLst>
              <a:ext uri="{FF2B5EF4-FFF2-40B4-BE49-F238E27FC236}">
                <a16:creationId xmlns:a16="http://schemas.microsoft.com/office/drawing/2014/main" id="{E376FAF0-878F-5159-FEF8-3402912992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0025" y="9439129"/>
            <a:ext cx="528905" cy="528905"/>
          </a:xfrm>
          <a:prstGeom prst="rect">
            <a:avLst/>
          </a:prstGeom>
        </p:spPr>
      </p:pic>
      <p:pic>
        <p:nvPicPr>
          <p:cNvPr id="23" name="Gráfico 22" descr="Marca de seleção com preenchimento sólido">
            <a:extLst>
              <a:ext uri="{FF2B5EF4-FFF2-40B4-BE49-F238E27FC236}">
                <a16:creationId xmlns:a16="http://schemas.microsoft.com/office/drawing/2014/main" id="{FA7B99BC-3726-B128-F14A-60A9B105A3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0025" y="8581359"/>
            <a:ext cx="528905" cy="528905"/>
          </a:xfrm>
          <a:prstGeom prst="rect">
            <a:avLst/>
          </a:prstGeom>
        </p:spPr>
      </p:pic>
      <p:pic>
        <p:nvPicPr>
          <p:cNvPr id="24" name="Gráfico 23" descr="Fechar com preenchimento sólido">
            <a:extLst>
              <a:ext uri="{FF2B5EF4-FFF2-40B4-BE49-F238E27FC236}">
                <a16:creationId xmlns:a16="http://schemas.microsoft.com/office/drawing/2014/main" id="{7273D21C-AEA5-50E4-A46D-B16BE7774C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2852" y="6149430"/>
            <a:ext cx="608657" cy="608657"/>
          </a:xfrm>
          <a:prstGeom prst="rect">
            <a:avLst/>
          </a:prstGeom>
        </p:spPr>
      </p:pic>
      <p:pic>
        <p:nvPicPr>
          <p:cNvPr id="25" name="Gráfico 24" descr="Fechar com preenchimento sólido">
            <a:extLst>
              <a:ext uri="{FF2B5EF4-FFF2-40B4-BE49-F238E27FC236}">
                <a16:creationId xmlns:a16="http://schemas.microsoft.com/office/drawing/2014/main" id="{18299C80-8B4E-10E8-98FD-0B1E3AC377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2852" y="7758018"/>
            <a:ext cx="608657" cy="608657"/>
          </a:xfrm>
          <a:prstGeom prst="rect">
            <a:avLst/>
          </a:prstGeom>
        </p:spPr>
      </p:pic>
      <p:pic>
        <p:nvPicPr>
          <p:cNvPr id="27" name="Gráfico 26" descr="Fechar com preenchimento sólido">
            <a:extLst>
              <a:ext uri="{FF2B5EF4-FFF2-40B4-BE49-F238E27FC236}">
                <a16:creationId xmlns:a16="http://schemas.microsoft.com/office/drawing/2014/main" id="{2488AC6B-D8AE-AF08-1D46-C300FAD246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75932" y="8568431"/>
            <a:ext cx="608657" cy="608657"/>
          </a:xfrm>
          <a:prstGeom prst="rect">
            <a:avLst/>
          </a:prstGeom>
        </p:spPr>
      </p:pic>
      <p:sp>
        <p:nvSpPr>
          <p:cNvPr id="3" name="Retângulo 2">
            <a:hlinkClick r:id="rId12"/>
            <a:extLst>
              <a:ext uri="{FF2B5EF4-FFF2-40B4-BE49-F238E27FC236}">
                <a16:creationId xmlns:a16="http://schemas.microsoft.com/office/drawing/2014/main" id="{12A6F50D-926F-C28D-613E-48D25949DFA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4" name="Gráfico 3" descr="Marca de seleção com preenchimento sólido">
            <a:extLst>
              <a:ext uri="{FF2B5EF4-FFF2-40B4-BE49-F238E27FC236}">
                <a16:creationId xmlns:a16="http://schemas.microsoft.com/office/drawing/2014/main" id="{792EFF95-AE65-39F2-F465-FC907742E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19486" y="9439128"/>
            <a:ext cx="528905" cy="52890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60C616-BFC0-F79A-1965-02C283B1E407}"/>
              </a:ext>
            </a:extLst>
          </p:cNvPr>
          <p:cNvSpPr txBox="1"/>
          <p:nvPr/>
        </p:nvSpPr>
        <p:spPr>
          <a:xfrm>
            <a:off x="3619887" y="9829535"/>
            <a:ext cx="2837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Fernando Fernandes, Dez/2023</a:t>
            </a:r>
          </a:p>
        </p:txBody>
      </p:sp>
    </p:spTree>
    <p:extLst>
      <p:ext uri="{BB962C8B-B14F-4D97-AF65-F5344CB8AC3E}">
        <p14:creationId xmlns:p14="http://schemas.microsoft.com/office/powerpoint/2010/main" val="98998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6069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Coberturas e Rede Credenciada</a:t>
            </a:r>
            <a:endParaRPr lang="pt-BR" sz="2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607BA8-C630-2114-BF49-672974F0ED22}"/>
              </a:ext>
            </a:extLst>
          </p:cNvPr>
          <p:cNvSpPr txBox="1"/>
          <p:nvPr/>
        </p:nvSpPr>
        <p:spPr>
          <a:xfrm>
            <a:off x="2663281" y="1723650"/>
            <a:ext cx="1260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Suficiência de Rede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73157D-BBAA-1544-4CD9-E395AA718057}"/>
              </a:ext>
            </a:extLst>
          </p:cNvPr>
          <p:cNvSpPr txBox="1"/>
          <p:nvPr/>
        </p:nvSpPr>
        <p:spPr>
          <a:xfrm>
            <a:off x="2695453" y="9829537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2011-12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CA9F84-2680-CE4C-5CBB-5589A59652C8}"/>
              </a:ext>
            </a:extLst>
          </p:cNvPr>
          <p:cNvSpPr txBox="1"/>
          <p:nvPr/>
        </p:nvSpPr>
        <p:spPr>
          <a:xfrm>
            <a:off x="2663280" y="2241776"/>
            <a:ext cx="142395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Quantitativo mínimo de estabelecimentos, recursos, serviços ou profissionais de saúde frente a uma determinada quantidade de beneficiários ou a uma determinada região geográfica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03B2E3-10F5-F84C-C24C-6DD69E17857C}"/>
              </a:ext>
            </a:extLst>
          </p:cNvPr>
          <p:cNvSpPr txBox="1"/>
          <p:nvPr/>
        </p:nvSpPr>
        <p:spPr>
          <a:xfrm>
            <a:off x="2663280" y="3743410"/>
            <a:ext cx="142395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0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Este método avalia a suficiência de rede não por parâmetros quantitativos e estruturais, mas sim sob o ponto de vista do acesso aos recursos e serviços, conforme a cobertura assistencial contratada pelo beneficiário. O planejamento da assistência deve ser orientado para o atendimento às necessidades de saúde dos beneficiários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EC93EE9-2317-9EC2-9B5E-D8346952B48B}"/>
              </a:ext>
            </a:extLst>
          </p:cNvPr>
          <p:cNvSpPr txBox="1"/>
          <p:nvPr/>
        </p:nvSpPr>
        <p:spPr>
          <a:xfrm>
            <a:off x="6911752" y="4789557"/>
            <a:ext cx="685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0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96C5E8-0760-1D45-F8B6-F2F3D6762488}"/>
              </a:ext>
            </a:extLst>
          </p:cNvPr>
          <p:cNvSpPr txBox="1"/>
          <p:nvPr/>
        </p:nvSpPr>
        <p:spPr>
          <a:xfrm>
            <a:off x="2663281" y="3343300"/>
            <a:ext cx="1260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 b="1" i="1">
                <a:solidFill>
                  <a:srgbClr val="003E7E"/>
                </a:solidFill>
              </a:defRPr>
            </a:lvl1pPr>
          </a:lstStyle>
          <a:p>
            <a:r>
              <a:rPr lang="pt-BR" sz="2400" i="0" dirty="0">
                <a:latin typeface="Calibri" panose="020F0502020204030204" pitchFamily="34" charset="0"/>
                <a:cs typeface="Calibri" panose="020F0502020204030204" pitchFamily="34" charset="0"/>
              </a:rPr>
              <a:t>Medidas de Acesso</a:t>
            </a:r>
          </a:p>
        </p:txBody>
      </p:sp>
      <p:pic>
        <p:nvPicPr>
          <p:cNvPr id="3074" name="Picture 2" descr="O que é Rede Credenciada? - CAASP Saúde Online">
            <a:extLst>
              <a:ext uri="{FF2B5EF4-FFF2-40B4-BE49-F238E27FC236}">
                <a16:creationId xmlns:a16="http://schemas.microsoft.com/office/drawing/2014/main" id="{AD1E2470-DFE7-9770-9393-92108DFBA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602" y="4982139"/>
            <a:ext cx="6255374" cy="46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Tabela&#10;&#10;Descrição gerada automaticamente">
            <a:extLst>
              <a:ext uri="{FF2B5EF4-FFF2-40B4-BE49-F238E27FC236}">
                <a16:creationId xmlns:a16="http://schemas.microsoft.com/office/drawing/2014/main" id="{9B0E03DD-FFF6-02B4-26A7-8C0796FB9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3" y="4982138"/>
            <a:ext cx="7076065" cy="316571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26132A-7D6E-FFB3-464F-1A7DBCD98CCB}"/>
              </a:ext>
            </a:extLst>
          </p:cNvPr>
          <p:cNvSpPr txBox="1"/>
          <p:nvPr/>
        </p:nvSpPr>
        <p:spPr>
          <a:xfrm>
            <a:off x="2663280" y="8147851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2013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C94D13-C024-F3AB-32A5-EADCFA0C1A18}"/>
              </a:ext>
            </a:extLst>
          </p:cNvPr>
          <p:cNvSpPr txBox="1"/>
          <p:nvPr/>
        </p:nvSpPr>
        <p:spPr>
          <a:xfrm>
            <a:off x="2695454" y="856928"/>
            <a:ext cx="1260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Suficiência de Rede e Medidas de Acesso</a:t>
            </a:r>
          </a:p>
        </p:txBody>
      </p:sp>
      <p:sp>
        <p:nvSpPr>
          <p:cNvPr id="7" name="Retângulo 6">
            <a:hlinkClick r:id="rId4"/>
            <a:extLst>
              <a:ext uri="{FF2B5EF4-FFF2-40B4-BE49-F238E27FC236}">
                <a16:creationId xmlns:a16="http://schemas.microsoft.com/office/drawing/2014/main" id="{61F38394-056A-8D7C-09EF-64D1FEE18F27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83996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52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Prazos de Atendimento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681901" y="965296"/>
            <a:ext cx="34531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Definidos pela ANS – RN 566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56C5AF-D53B-E0F4-8170-508778AAF20C}"/>
              </a:ext>
            </a:extLst>
          </p:cNvPr>
          <p:cNvSpPr txBox="1"/>
          <p:nvPr/>
        </p:nvSpPr>
        <p:spPr>
          <a:xfrm>
            <a:off x="2802602" y="9829537"/>
            <a:ext cx="35665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2023</a:t>
            </a:r>
          </a:p>
        </p:txBody>
      </p:sp>
      <p:sp>
        <p:nvSpPr>
          <p:cNvPr id="3" name="Retângulo 2">
            <a:hlinkClick r:id="rId2"/>
            <a:extLst>
              <a:ext uri="{FF2B5EF4-FFF2-40B4-BE49-F238E27FC236}">
                <a16:creationId xmlns:a16="http://schemas.microsoft.com/office/drawing/2014/main" id="{CC180505-8C0A-8A71-0F32-3A174CC64BF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7172" name="Picture 4" descr="Prazos máximos de atendimento — Agência Nacional de Saúde Suplementar">
            <a:extLst>
              <a:ext uri="{FF2B5EF4-FFF2-40B4-BE49-F238E27FC236}">
                <a16:creationId xmlns:a16="http://schemas.microsoft.com/office/drawing/2014/main" id="{56A46ED9-67CF-0E0C-1F0B-6D21D5D0A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85" y="1399084"/>
            <a:ext cx="6358023" cy="79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Tabela&#10;&#10;Descrição gerada automaticamente">
            <a:extLst>
              <a:ext uri="{FF2B5EF4-FFF2-40B4-BE49-F238E27FC236}">
                <a16:creationId xmlns:a16="http://schemas.microsoft.com/office/drawing/2014/main" id="{323173F8-ACD0-A11C-23DC-B6B3F91AA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94" y="1662994"/>
            <a:ext cx="6214007" cy="67634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521A9A-B31B-8168-0FF6-4479CD96B557}"/>
              </a:ext>
            </a:extLst>
          </p:cNvPr>
          <p:cNvSpPr txBox="1"/>
          <p:nvPr/>
        </p:nvSpPr>
        <p:spPr>
          <a:xfrm>
            <a:off x="2953306" y="8752318"/>
            <a:ext cx="9793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666666"/>
                </a:solidFill>
                <a:highlight>
                  <a:srgbClr val="FFFFFF"/>
                </a:highlight>
                <a:latin typeface="arial" panose="020B0604020202020204" pitchFamily="34" charset="0"/>
                <a:cs typeface="Calibri" panose="020F0502020204030204" pitchFamily="34" charset="0"/>
              </a:rPr>
              <a:t>Lei dos 30 dias (13.896/2019). Estabelece que, em caso de suspeita de neoplasia maligna, o paciente deve realizar os exames diagnósticos em até 30 dias.</a:t>
            </a:r>
            <a:endParaRPr lang="pt-B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5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52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Prazos de Atendimento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681901" y="965296"/>
            <a:ext cx="6254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56C5AF-D53B-E0F4-8170-508778AAF20C}"/>
              </a:ext>
            </a:extLst>
          </p:cNvPr>
          <p:cNvSpPr txBox="1"/>
          <p:nvPr/>
        </p:nvSpPr>
        <p:spPr>
          <a:xfrm>
            <a:off x="2802602" y="9829537"/>
            <a:ext cx="35665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2023</a:t>
            </a:r>
          </a:p>
        </p:txBody>
      </p:sp>
      <p:sp>
        <p:nvSpPr>
          <p:cNvPr id="3" name="Retângulo 2">
            <a:hlinkClick r:id="rId2"/>
            <a:extLst>
              <a:ext uri="{FF2B5EF4-FFF2-40B4-BE49-F238E27FC236}">
                <a16:creationId xmlns:a16="http://schemas.microsoft.com/office/drawing/2014/main" id="{CC180505-8C0A-8A71-0F32-3A174CC64BF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BAE01C-192A-9DEE-F506-74336FBD31F4}"/>
              </a:ext>
            </a:extLst>
          </p:cNvPr>
          <p:cNvSpPr txBox="1"/>
          <p:nvPr/>
        </p:nvSpPr>
        <p:spPr>
          <a:xfrm>
            <a:off x="2802601" y="1641090"/>
            <a:ext cx="136386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CFCFC"/>
                </a:highlight>
                <a:latin typeface="Open Sans" panose="020B0606030504020204" pitchFamily="34" charset="0"/>
                <a:cs typeface="Calibri" panose="020F0502020204030204" pitchFamily="34" charset="0"/>
              </a:rPr>
              <a:t>A Lei nº 13.896/19, estipula um prazo máximo de 30 (trinta) dias para a realização de exames diagnósticos que confirmem a suspeita de neoplasias malignas em pacientes atendidos pelo SUS</a:t>
            </a: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 descr="Senado Federal - Pacientes do SUS com suspeita de câncer terão direito à  realização de exames no prazo máximo de 30 dias. É o que assegura a Lei  13.896, de 2019, que">
            <a:extLst>
              <a:ext uri="{FF2B5EF4-FFF2-40B4-BE49-F238E27FC236}">
                <a16:creationId xmlns:a16="http://schemas.microsoft.com/office/drawing/2014/main" id="{18F77CD8-FFC6-1DB9-4591-B66077E5F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500" y="3070541"/>
            <a:ext cx="5184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m vigor há 1 ano, lei dos 60 dias para tratamento de câncer tem falhas -  Garça Online - Seu portal de notícias">
            <a:extLst>
              <a:ext uri="{FF2B5EF4-FFF2-40B4-BE49-F238E27FC236}">
                <a16:creationId xmlns:a16="http://schemas.microsoft.com/office/drawing/2014/main" id="{68CAAD26-6532-AA67-4AFF-A4C27D8D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070541"/>
            <a:ext cx="5184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5262DBB-48A6-902A-7CCF-A223179C6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51" y="7967631"/>
            <a:ext cx="11243365" cy="5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2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6069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Coberturas e Rede Credenciada</a:t>
            </a:r>
            <a:endParaRPr lang="pt-BR" sz="2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607BA8-C630-2114-BF49-672974F0ED22}"/>
              </a:ext>
            </a:extLst>
          </p:cNvPr>
          <p:cNvSpPr txBox="1"/>
          <p:nvPr/>
        </p:nvSpPr>
        <p:spPr>
          <a:xfrm>
            <a:off x="2663281" y="895029"/>
            <a:ext cx="1260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Parâmetros Avaliados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E763C15-4FB0-6649-BA12-AF9C127AB351}"/>
              </a:ext>
            </a:extLst>
          </p:cNvPr>
          <p:cNvSpPr txBox="1"/>
          <p:nvPr/>
        </p:nvSpPr>
        <p:spPr>
          <a:xfrm>
            <a:off x="2695453" y="1882048"/>
            <a:ext cx="1260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Existência de Prestadores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02352D-B4EB-C939-DAC1-E9F43DD52518}"/>
              </a:ext>
            </a:extLst>
          </p:cNvPr>
          <p:cNvSpPr txBox="1"/>
          <p:nvPr/>
        </p:nvSpPr>
        <p:spPr>
          <a:xfrm>
            <a:off x="2704234" y="2313461"/>
            <a:ext cx="122724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estabelecimentos para internação</a:t>
            </a:r>
          </a:p>
          <a:p>
            <a:pPr marL="342900" indent="-342900">
              <a:buAutoNum type="alphaLcParenR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estabelecimentos que prestem serviços de urgência</a:t>
            </a:r>
          </a:p>
          <a:p>
            <a:pPr marL="342900" indent="-342900">
              <a:buAutoNum type="alphaLcParenR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estabelecimentos que prestem SADT</a:t>
            </a:r>
          </a:p>
          <a:p>
            <a:pPr marL="342900" indent="-342900">
              <a:buAutoNum type="alphaLcParenR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Médico clínico geral (especialidade médica com atuação mais abrangente)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345838-12E0-C5F5-B2C6-2B280C7D53E5}"/>
              </a:ext>
            </a:extLst>
          </p:cNvPr>
          <p:cNvSpPr txBox="1"/>
          <p:nvPr/>
        </p:nvSpPr>
        <p:spPr>
          <a:xfrm>
            <a:off x="2704922" y="3923113"/>
            <a:ext cx="1260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Quantidade de planos por município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378F3D3-380F-68CC-1105-4F044247030A}"/>
              </a:ext>
            </a:extLst>
          </p:cNvPr>
          <p:cNvSpPr txBox="1"/>
          <p:nvPr/>
        </p:nvSpPr>
        <p:spPr>
          <a:xfrm>
            <a:off x="2720876" y="4639444"/>
            <a:ext cx="1260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Quantidade de beneficiários por município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33ECEA-B7F2-4562-5457-7067BC26CCE5}"/>
              </a:ext>
            </a:extLst>
          </p:cNvPr>
          <p:cNvSpPr txBox="1"/>
          <p:nvPr/>
        </p:nvSpPr>
        <p:spPr>
          <a:xfrm>
            <a:off x="2727725" y="5355775"/>
            <a:ext cx="1260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Proporção de reclamações por medida de acesso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26B834-6286-1941-3B58-211708A20CFA}"/>
              </a:ext>
            </a:extLst>
          </p:cNvPr>
          <p:cNvSpPr txBox="1"/>
          <p:nvPr/>
        </p:nvSpPr>
        <p:spPr>
          <a:xfrm>
            <a:off x="2727725" y="6072106"/>
            <a:ext cx="1260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Proporção de ressarcimentos ao SUS</a:t>
            </a:r>
          </a:p>
        </p:txBody>
      </p:sp>
      <p:pic>
        <p:nvPicPr>
          <p:cNvPr id="4098" name="Picture 2" descr="DIAGNÓSTICO DA DISPERSÃO DE PRESTADORES DE SERVIÇOS PRIVADOS DE SAÚDE NO  BRASIL">
            <a:extLst>
              <a:ext uri="{FF2B5EF4-FFF2-40B4-BE49-F238E27FC236}">
                <a16:creationId xmlns:a16="http://schemas.microsoft.com/office/drawing/2014/main" id="{87CBCE9D-D8BF-B020-24A0-316014A7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75" y="4398720"/>
            <a:ext cx="4700860" cy="44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F6339FF-FEDF-0751-7918-8D63C1460DCF}"/>
              </a:ext>
            </a:extLst>
          </p:cNvPr>
          <p:cNvSpPr txBox="1"/>
          <p:nvPr/>
        </p:nvSpPr>
        <p:spPr>
          <a:xfrm>
            <a:off x="10240858" y="8507815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2015</a:t>
            </a:r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8A98F2C1-F79A-6982-8C1B-3066EA2ADF13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24165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39B62005-E2FD-04E0-9FDD-67FD4F4DD5E9}"/>
              </a:ext>
            </a:extLst>
          </p:cNvPr>
          <p:cNvSpPr/>
          <p:nvPr/>
        </p:nvSpPr>
        <p:spPr>
          <a:xfrm>
            <a:off x="1541929" y="5857342"/>
            <a:ext cx="6249486" cy="1158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632B3B4B-E3C5-3492-7E9D-EFD56688397E}"/>
              </a:ext>
            </a:extLst>
          </p:cNvPr>
          <p:cNvSpPr/>
          <p:nvPr/>
        </p:nvSpPr>
        <p:spPr>
          <a:xfrm>
            <a:off x="1557726" y="7260312"/>
            <a:ext cx="6249486" cy="9542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3F070A2E-0265-B968-438A-3952588C0713}"/>
              </a:ext>
            </a:extLst>
          </p:cNvPr>
          <p:cNvSpPr/>
          <p:nvPr/>
        </p:nvSpPr>
        <p:spPr>
          <a:xfrm>
            <a:off x="1557724" y="8558375"/>
            <a:ext cx="6249486" cy="14041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1695091" y="31896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</a:rPr>
              <a:t>NIP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1713710" y="965296"/>
            <a:ext cx="5192447" cy="431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1" i="1" dirty="0">
                <a:solidFill>
                  <a:srgbClr val="003E7E"/>
                </a:solidFill>
              </a:rPr>
              <a:t>Notificação de Intermediação Preliminar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532822-4FCD-71F9-3A36-DE5851DA63B1}"/>
              </a:ext>
            </a:extLst>
          </p:cNvPr>
          <p:cNvSpPr txBox="1"/>
          <p:nvPr/>
        </p:nvSpPr>
        <p:spPr>
          <a:xfrm>
            <a:off x="11334662" y="9685522"/>
            <a:ext cx="3926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ANS, 2023 – 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www.gov.br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ans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pt-br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</p:txBody>
      </p:sp>
      <p:pic>
        <p:nvPicPr>
          <p:cNvPr id="5" name="Imagem 4" descr="Diagrama, Diagrama de Venn&#10;&#10;Descrição gerada automaticamente">
            <a:extLst>
              <a:ext uri="{FF2B5EF4-FFF2-40B4-BE49-F238E27FC236}">
                <a16:creationId xmlns:a16="http://schemas.microsoft.com/office/drawing/2014/main" id="{D259658B-FACD-9DDE-0AEB-C1DACF3D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57" y="4495429"/>
            <a:ext cx="6857999" cy="450668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ACE66C4-F4D2-763B-8634-B7B99FD7B078}"/>
              </a:ext>
            </a:extLst>
          </p:cNvPr>
          <p:cNvSpPr txBox="1"/>
          <p:nvPr/>
        </p:nvSpPr>
        <p:spPr>
          <a:xfrm>
            <a:off x="1713710" y="1450939"/>
            <a:ext cx="15050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Quando o beneficiário enfrenta um problema com a assistência médica, como a recusa de cobertura para um procedimento ou a demora na marcação de um exame, ele pode optar por iniciar o processo de intermediação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50C283E2-7253-B5DA-65F1-0718198C7F98}"/>
              </a:ext>
            </a:extLst>
          </p:cNvPr>
          <p:cNvSpPr/>
          <p:nvPr/>
        </p:nvSpPr>
        <p:spPr>
          <a:xfrm>
            <a:off x="1526364" y="2237327"/>
            <a:ext cx="6249486" cy="6682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79E941A8-2B59-8F42-965F-4045D0286B14}"/>
              </a:ext>
            </a:extLst>
          </p:cNvPr>
          <p:cNvSpPr/>
          <p:nvPr/>
        </p:nvSpPr>
        <p:spPr>
          <a:xfrm>
            <a:off x="1526364" y="3150228"/>
            <a:ext cx="6249486" cy="11506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B4C36053-A514-0B0C-5C78-6F328D9ED3E4}"/>
              </a:ext>
            </a:extLst>
          </p:cNvPr>
          <p:cNvSpPr/>
          <p:nvPr/>
        </p:nvSpPr>
        <p:spPr>
          <a:xfrm>
            <a:off x="1541929" y="4621272"/>
            <a:ext cx="6249486" cy="9542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8BB767-1E35-55BA-AB26-1CA69C759191}"/>
              </a:ext>
            </a:extLst>
          </p:cNvPr>
          <p:cNvSpPr txBox="1"/>
          <p:nvPr/>
        </p:nvSpPr>
        <p:spPr>
          <a:xfrm>
            <a:off x="1722446" y="2375885"/>
            <a:ext cx="5920042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17" indent="-342917">
              <a:buAutoNum type="arabicPeriod"/>
            </a:pPr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Beneficiário enfrenta problema com o plano de saúde</a:t>
            </a:r>
          </a:p>
          <a:p>
            <a:pPr marL="342917" indent="-342917">
              <a:buAutoNum type="arabicPeriod"/>
            </a:pPr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Beneficiário preenche o formulário de Notificação de Intermediação Preliminar (NIP) online na plataforma da ANS, detalhando o problema</a:t>
            </a: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ANS notifica a operadora de plano de saúde sobre a queixa e solicita uma resposta oficial da operadora</a:t>
            </a: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ANS atua como mediadora, buscando uma solução para o problema com base nas informações fornecidas pelo beneficiário e pela operadora</a:t>
            </a: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Se o problema for resolvido durante o processo de mediação, o caso é considerado encerrado</a:t>
            </a: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 Caso a disputa não seja resolvida, o beneficiário pode optar por seguir com outros procedimentos regulatórios ou legais para resolver o problema, utilizando a documentação gerada durante o processo como base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C5D99081-EFB1-C2D0-0BFA-C22A221719A5}"/>
              </a:ext>
            </a:extLst>
          </p:cNvPr>
          <p:cNvSpPr/>
          <p:nvPr/>
        </p:nvSpPr>
        <p:spPr>
          <a:xfrm>
            <a:off x="8193741" y="2582459"/>
            <a:ext cx="3614557" cy="6463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NIP ASSISTENCIAL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9E0091B2-91F3-6EF2-F3A3-0FD01DF8ABD9}"/>
              </a:ext>
            </a:extLst>
          </p:cNvPr>
          <p:cNvSpPr/>
          <p:nvPr/>
        </p:nvSpPr>
        <p:spPr>
          <a:xfrm>
            <a:off x="8193741" y="3675488"/>
            <a:ext cx="3614558" cy="6463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NIP NÃO ASSISTENCIAL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0B1230-9B25-CE42-7846-366F0A0A265C}"/>
              </a:ext>
            </a:extLst>
          </p:cNvPr>
          <p:cNvSpPr txBox="1"/>
          <p:nvPr/>
        </p:nvSpPr>
        <p:spPr>
          <a:xfrm>
            <a:off x="9618666" y="3230996"/>
            <a:ext cx="764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2D4908-34A6-0841-6BDC-7DF95A14EB05}"/>
              </a:ext>
            </a:extLst>
          </p:cNvPr>
          <p:cNvSpPr txBox="1"/>
          <p:nvPr/>
        </p:nvSpPr>
        <p:spPr>
          <a:xfrm>
            <a:off x="8344202" y="9039248"/>
            <a:ext cx="6858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i="1" dirty="0">
                <a:solidFill>
                  <a:srgbClr val="002060"/>
                </a:solidFill>
              </a:rPr>
              <a:t>A NIP foi implantada em 2010 e apresentou um índice de resolutividade de 96% em 2022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0DFCD53-078E-4BF1-EE48-263B40A972B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1808298" y="2905624"/>
            <a:ext cx="8640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98F159-32E3-1D29-3C4C-36509C0C9756}"/>
              </a:ext>
            </a:extLst>
          </p:cNvPr>
          <p:cNvSpPr txBox="1"/>
          <p:nvPr/>
        </p:nvSpPr>
        <p:spPr>
          <a:xfrm>
            <a:off x="12728834" y="2720957"/>
            <a:ext cx="22478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Prazo de 5 dias</a:t>
            </a:r>
            <a:endParaRPr lang="pt-BR" sz="2200" dirty="0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192FF4C-6F60-C2B9-B0C7-DB1CDF99C03C}"/>
              </a:ext>
            </a:extLst>
          </p:cNvPr>
          <p:cNvCxnSpPr/>
          <p:nvPr/>
        </p:nvCxnSpPr>
        <p:spPr>
          <a:xfrm flipV="1">
            <a:off x="11808296" y="4034884"/>
            <a:ext cx="86409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A5845D5-6E42-4CA5-3B8D-303C3312AB5D}"/>
              </a:ext>
            </a:extLst>
          </p:cNvPr>
          <p:cNvSpPr txBox="1"/>
          <p:nvPr/>
        </p:nvSpPr>
        <p:spPr>
          <a:xfrm>
            <a:off x="12728834" y="3850217"/>
            <a:ext cx="30849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Prazo de 10 dias</a:t>
            </a:r>
            <a:endParaRPr lang="pt-BR" sz="2200" dirty="0"/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280AB099-3449-F66A-4C0B-DEABC292F65D}"/>
              </a:ext>
            </a:extLst>
          </p:cNvPr>
          <p:cNvSpPr/>
          <p:nvPr/>
        </p:nvSpPr>
        <p:spPr>
          <a:xfrm>
            <a:off x="13213112" y="9968037"/>
            <a:ext cx="2048958" cy="2463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1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91087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</a:rPr>
              <a:t>NIP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681900" y="965296"/>
            <a:ext cx="5192447" cy="431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1" i="1" dirty="0">
                <a:solidFill>
                  <a:srgbClr val="003E7E"/>
                </a:solidFill>
              </a:rPr>
              <a:t>Notificação de Intermediação Preliminar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E09CB066-2618-DCD9-D518-D23C93BA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09" y="1903140"/>
            <a:ext cx="12307925" cy="648072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F4C0F7-5D6D-C4AC-EC71-06A0CEBA695F}"/>
              </a:ext>
            </a:extLst>
          </p:cNvPr>
          <p:cNvSpPr txBox="1"/>
          <p:nvPr/>
        </p:nvSpPr>
        <p:spPr>
          <a:xfrm>
            <a:off x="2795773" y="9485342"/>
            <a:ext cx="3971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Tabnet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ANS / MS, março/2003</a:t>
            </a:r>
          </a:p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Caderno de Informação de Saúde Suplementar,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Jun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/23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13348768-239C-76B6-015B-51DEDA0609B0}"/>
              </a:ext>
            </a:extLst>
          </p:cNvPr>
          <p:cNvSpPr/>
          <p:nvPr/>
        </p:nvSpPr>
        <p:spPr>
          <a:xfrm>
            <a:off x="13213112" y="9968037"/>
            <a:ext cx="2048958" cy="2463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1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48691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47F4D68F-513B-4144-BC6B-C57A391F726F}"/>
              </a:ext>
            </a:extLst>
          </p:cNvPr>
          <p:cNvSpPr txBox="1">
            <a:spLocks/>
          </p:cNvSpPr>
          <p:nvPr/>
        </p:nvSpPr>
        <p:spPr>
          <a:xfrm>
            <a:off x="2663280" y="5359524"/>
            <a:ext cx="12241360" cy="3240360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A9AD5AC-0BCC-594E-B39D-B712B0C552EC}"/>
              </a:ext>
            </a:extLst>
          </p:cNvPr>
          <p:cNvSpPr txBox="1"/>
          <p:nvPr/>
        </p:nvSpPr>
        <p:spPr>
          <a:xfrm>
            <a:off x="5896956" y="2273119"/>
            <a:ext cx="7097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Sistemas de Saúde no Brasil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30B625-F2A7-8748-8E99-20C5236C1593}"/>
              </a:ext>
            </a:extLst>
          </p:cNvPr>
          <p:cNvSpPr txBox="1"/>
          <p:nvPr/>
        </p:nvSpPr>
        <p:spPr>
          <a:xfrm>
            <a:off x="5111549" y="3882196"/>
            <a:ext cx="80648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_______________________________________ </a:t>
            </a:r>
          </a:p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Poder do Paciente e Modelos de Remuneração </a:t>
            </a:r>
          </a:p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_______________________________________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E9602B-3CAC-BB49-A607-16D4BAA1A786}"/>
              </a:ext>
            </a:extLst>
          </p:cNvPr>
          <p:cNvSpPr txBox="1"/>
          <p:nvPr/>
        </p:nvSpPr>
        <p:spPr>
          <a:xfrm>
            <a:off x="7036468" y="6425706"/>
            <a:ext cx="42150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Curso: MBA Executivo</a:t>
            </a:r>
          </a:p>
          <a:p>
            <a:pPr algn="ctr"/>
            <a:endParaRPr lang="pt-BR" sz="2200" u="sng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Professor: Fernando Fernandes</a:t>
            </a:r>
          </a:p>
          <a:p>
            <a:pPr algn="ctr"/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Coordenador: Adriana Maria André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B6AA81-8DD4-8442-9CDA-937B44357530}"/>
              </a:ext>
            </a:extLst>
          </p:cNvPr>
          <p:cNvSpPr txBox="1"/>
          <p:nvPr/>
        </p:nvSpPr>
        <p:spPr>
          <a:xfrm>
            <a:off x="12843427" y="9611771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Bloco: 04 / 05</a:t>
            </a:r>
          </a:p>
        </p:txBody>
      </p:sp>
    </p:spTree>
    <p:extLst>
      <p:ext uri="{BB962C8B-B14F-4D97-AF65-F5344CB8AC3E}">
        <p14:creationId xmlns:p14="http://schemas.microsoft.com/office/powerpoint/2010/main" val="3142526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348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</a:rPr>
              <a:t>Avaliação das OPS</a:t>
            </a: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A58803D-875D-F818-F76A-46444A6B7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02" y="1616995"/>
            <a:ext cx="7772400" cy="70834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560DD95-F2E9-17F9-1F11-314B045EAD34}"/>
              </a:ext>
            </a:extLst>
          </p:cNvPr>
          <p:cNvSpPr/>
          <p:nvPr/>
        </p:nvSpPr>
        <p:spPr>
          <a:xfrm>
            <a:off x="2803702" y="9814148"/>
            <a:ext cx="5678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Fonte: Pesquisa: A Saúde Que Os Brasileiros Querem, ANAHP, 2022</a:t>
            </a:r>
          </a:p>
        </p:txBody>
      </p:sp>
      <p:pic>
        <p:nvPicPr>
          <p:cNvPr id="10" name="Imagem 9" descr="Diagrama, Texto&#10;&#10;Descrição gerada automaticamente">
            <a:extLst>
              <a:ext uri="{FF2B5EF4-FFF2-40B4-BE49-F238E27FC236}">
                <a16:creationId xmlns:a16="http://schemas.microsoft.com/office/drawing/2014/main" id="{CD24CBFC-F386-FB8B-E4A6-CFD3963C2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92" y="2479204"/>
            <a:ext cx="4038600" cy="7150100"/>
          </a:xfrm>
          <a:prstGeom prst="rect">
            <a:avLst/>
          </a:prstGeom>
        </p:spPr>
      </p:pic>
      <p:sp>
        <p:nvSpPr>
          <p:cNvPr id="2" name="Retângulo 1">
            <a:hlinkClick r:id="rId4"/>
            <a:extLst>
              <a:ext uri="{FF2B5EF4-FFF2-40B4-BE49-F238E27FC236}">
                <a16:creationId xmlns:a16="http://schemas.microsoft.com/office/drawing/2014/main" id="{FB4FE466-F779-7C7C-312B-475367A70543}"/>
              </a:ext>
            </a:extLst>
          </p:cNvPr>
          <p:cNvSpPr/>
          <p:nvPr/>
        </p:nvSpPr>
        <p:spPr>
          <a:xfrm>
            <a:off x="13213914" y="9968037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710035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703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IDSS </a:t>
            </a:r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Índice de Desempenho da Saúde Suplementar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7FE1DA6-C982-9E42-93B0-7EECFCD24897}"/>
              </a:ext>
            </a:extLst>
          </p:cNvPr>
          <p:cNvSpPr/>
          <p:nvPr/>
        </p:nvSpPr>
        <p:spPr>
          <a:xfrm>
            <a:off x="4216027" y="3339112"/>
            <a:ext cx="11065568" cy="1287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 de Zero a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 (Ref. 2021) – Média das operadoras ficou em 0,8128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www.ans.gov.br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qualificacao_consumidor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consulta_dados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pesquisa_operadora.asp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852FE7-1148-8642-8F31-DD28AE5CB518}"/>
              </a:ext>
            </a:extLst>
          </p:cNvPr>
          <p:cNvSpPr txBox="1"/>
          <p:nvPr/>
        </p:nvSpPr>
        <p:spPr>
          <a:xfrm>
            <a:off x="3354184" y="2911252"/>
            <a:ext cx="1729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Pontuação</a:t>
            </a: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CBAB7BE9-020E-DE47-A14A-F7FCB247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83" y="5149800"/>
            <a:ext cx="10985500" cy="3594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053FE2-0F76-418E-2987-05852939A0F3}"/>
              </a:ext>
            </a:extLst>
          </p:cNvPr>
          <p:cNvSpPr txBox="1"/>
          <p:nvPr/>
        </p:nvSpPr>
        <p:spPr>
          <a:xfrm>
            <a:off x="3354183" y="1464703"/>
            <a:ext cx="11262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ndicador desenvolvido pela Agência Nacional de Saúde Suplementar (ANS) para avalição anual do desempenho das operadoras de planos de saúde brasileiras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9A6A743-B77C-0AF6-4377-5A82C6383DE1}"/>
              </a:ext>
            </a:extLst>
          </p:cNvPr>
          <p:cNvSpPr/>
          <p:nvPr/>
        </p:nvSpPr>
        <p:spPr>
          <a:xfrm>
            <a:off x="2803702" y="9783371"/>
            <a:ext cx="1338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 – 2022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25DC48C9-07C9-6E33-FD38-8871922609E0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E7632-F559-BEA1-C3E3-BDAFE5CA77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821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8A359A7-9F71-FD44-8465-4E807B0450D7}"/>
              </a:ext>
            </a:extLst>
          </p:cNvPr>
          <p:cNvSpPr/>
          <p:nvPr/>
        </p:nvSpPr>
        <p:spPr>
          <a:xfrm>
            <a:off x="2737556" y="9896029"/>
            <a:ext cx="1338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 – 2023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0C7D0266-8F2F-95BB-4813-8A945814D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08" y="896912"/>
            <a:ext cx="6388100" cy="9055100"/>
          </a:xfrm>
          <a:prstGeom prst="rect">
            <a:avLst/>
          </a:prstGeom>
        </p:spPr>
      </p:pic>
      <p:pic>
        <p:nvPicPr>
          <p:cNvPr id="10" name="Imagem 9" descr="Tabela&#10;&#10;Descrição gerada automaticamente">
            <a:extLst>
              <a:ext uri="{FF2B5EF4-FFF2-40B4-BE49-F238E27FC236}">
                <a16:creationId xmlns:a16="http://schemas.microsoft.com/office/drawing/2014/main" id="{BF20938E-3E18-EBF9-4E1F-C37E4AFB6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218" y="896912"/>
            <a:ext cx="6311900" cy="90551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8EB51C4-9E6E-D57A-BE7A-D945DF07BE68}"/>
              </a:ext>
            </a:extLst>
          </p:cNvPr>
          <p:cNvSpPr txBox="1"/>
          <p:nvPr/>
        </p:nvSpPr>
        <p:spPr>
          <a:xfrm>
            <a:off x="2663280" y="318965"/>
            <a:ext cx="703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IDSS </a:t>
            </a:r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Índice de Desempenho da Saúde Suplementar</a:t>
            </a:r>
          </a:p>
        </p:txBody>
      </p:sp>
      <p:sp>
        <p:nvSpPr>
          <p:cNvPr id="4" name="Retângulo 3">
            <a:hlinkClick r:id="rId4"/>
            <a:extLst>
              <a:ext uri="{FF2B5EF4-FFF2-40B4-BE49-F238E27FC236}">
                <a16:creationId xmlns:a16="http://schemas.microsoft.com/office/drawing/2014/main" id="{440ACBB4-93C8-18C4-6889-B34320EC5F3B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594002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8A359A7-9F71-FD44-8465-4E807B0450D7}"/>
              </a:ext>
            </a:extLst>
          </p:cNvPr>
          <p:cNvSpPr/>
          <p:nvPr/>
        </p:nvSpPr>
        <p:spPr>
          <a:xfrm>
            <a:off x="2737556" y="9896029"/>
            <a:ext cx="1338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 – 2023</a:t>
            </a:r>
          </a:p>
        </p:txBody>
      </p:sp>
      <p:pic>
        <p:nvPicPr>
          <p:cNvPr id="2" name="Picture 4" descr="Blendus - O que é IDSS?">
            <a:extLst>
              <a:ext uri="{FF2B5EF4-FFF2-40B4-BE49-F238E27FC236}">
                <a16:creationId xmlns:a16="http://schemas.microsoft.com/office/drawing/2014/main" id="{223A8C55-12BF-48DC-DD27-361563033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37" y="1507825"/>
            <a:ext cx="11373193" cy="7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71F6E34-CCE3-10D5-77AD-F38A3D4A72E6}"/>
              </a:ext>
            </a:extLst>
          </p:cNvPr>
          <p:cNvSpPr txBox="1"/>
          <p:nvPr/>
        </p:nvSpPr>
        <p:spPr>
          <a:xfrm>
            <a:off x="2681900" y="965296"/>
            <a:ext cx="14478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B692E7-2911-FAF1-61CF-2BD638FD40FD}"/>
              </a:ext>
            </a:extLst>
          </p:cNvPr>
          <p:cNvSpPr txBox="1"/>
          <p:nvPr/>
        </p:nvSpPr>
        <p:spPr>
          <a:xfrm>
            <a:off x="3167337" y="9049429"/>
            <a:ext cx="11373193" cy="50783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pt-BR"/>
            </a:defPPr>
            <a:lvl1pPr algn="ctr">
              <a:defRPr b="0" i="1">
                <a:solidFill>
                  <a:srgbClr val="002060"/>
                </a:solidFill>
                <a:effectLst/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IDSS = (IDQS ∗ 0,30) + (IDGA ∗ 0,30) + (IDSM ∗ 0,30) + (IDGR ∗ 0,10)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9D868FF-1C13-27FE-4D17-A9093B4D2A48}"/>
              </a:ext>
            </a:extLst>
          </p:cNvPr>
          <p:cNvSpPr txBox="1"/>
          <p:nvPr/>
        </p:nvSpPr>
        <p:spPr>
          <a:xfrm>
            <a:off x="2663280" y="318965"/>
            <a:ext cx="703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IDSS </a:t>
            </a:r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Índice de Desempenho da Saúde Suplementar</a:t>
            </a:r>
          </a:p>
        </p:txBody>
      </p:sp>
      <p:sp>
        <p:nvSpPr>
          <p:cNvPr id="7" name="Retângulo 6">
            <a:hlinkClick r:id="rId3"/>
            <a:extLst>
              <a:ext uri="{FF2B5EF4-FFF2-40B4-BE49-F238E27FC236}">
                <a16:creationId xmlns:a16="http://schemas.microsoft.com/office/drawing/2014/main" id="{6424FC1F-9C8D-00E2-60EC-8528924DB8A7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416038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1F053FE2-0F76-418E-2987-05852939A0F3}"/>
              </a:ext>
            </a:extLst>
          </p:cNvPr>
          <p:cNvSpPr txBox="1"/>
          <p:nvPr/>
        </p:nvSpPr>
        <p:spPr>
          <a:xfrm>
            <a:off x="3354183" y="1464703"/>
            <a:ext cx="112624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ndicador desenvolvido pela Agência Nacional de Saúde Suplementar (ANS) para avalição anual do desempenho das operadoras de planos de saúde brasileiras</a:t>
            </a: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 descr="Tabela&#10;&#10;Descrição gerada automaticamente">
            <a:extLst>
              <a:ext uri="{FF2B5EF4-FFF2-40B4-BE49-F238E27FC236}">
                <a16:creationId xmlns:a16="http://schemas.microsoft.com/office/drawing/2014/main" id="{EFE92996-43DC-3009-97E3-2141970AC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6" y="2479205"/>
            <a:ext cx="11665296" cy="654394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F26FEFE-5976-6879-643F-C0566DCAB0B0}"/>
              </a:ext>
            </a:extLst>
          </p:cNvPr>
          <p:cNvSpPr/>
          <p:nvPr/>
        </p:nvSpPr>
        <p:spPr>
          <a:xfrm>
            <a:off x="2803702" y="9783371"/>
            <a:ext cx="1338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 – 2022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4EAB9F-740E-A09E-8D81-B69D71713E2B}"/>
              </a:ext>
            </a:extLst>
          </p:cNvPr>
          <p:cNvSpPr txBox="1"/>
          <p:nvPr/>
        </p:nvSpPr>
        <p:spPr>
          <a:xfrm>
            <a:off x="4383280" y="9063982"/>
            <a:ext cx="9204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A nota média do setor, ponderada pelo número de beneficiários, foi de 0,8128</a:t>
            </a:r>
            <a:endParaRPr lang="pt-BR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E6C2D7-DD71-4FB1-A325-FE0940979896}"/>
              </a:ext>
            </a:extLst>
          </p:cNvPr>
          <p:cNvSpPr txBox="1"/>
          <p:nvPr/>
        </p:nvSpPr>
        <p:spPr>
          <a:xfrm>
            <a:off x="2663280" y="318965"/>
            <a:ext cx="703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IDSS </a:t>
            </a:r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Índice de Desempenho da Saúde Suplementar</a:t>
            </a:r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B79199DD-6328-5B79-5BFB-80DCD176CF87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29252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F26FEFE-5976-6879-643F-C0566DCAB0B0}"/>
              </a:ext>
            </a:extLst>
          </p:cNvPr>
          <p:cNvSpPr/>
          <p:nvPr/>
        </p:nvSpPr>
        <p:spPr>
          <a:xfrm>
            <a:off x="8564017" y="9484095"/>
            <a:ext cx="1338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 – 2023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6FED98B7-7E68-F41F-FCC2-6C07D7A60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75" y="1519294"/>
            <a:ext cx="2445602" cy="3408183"/>
          </a:xfrm>
          <a:prstGeom prst="rect">
            <a:avLst/>
          </a:prstGeom>
        </p:spPr>
      </p:pic>
      <p:pic>
        <p:nvPicPr>
          <p:cNvPr id="13" name="Imagem 12" descr="Tabela&#10;&#10;Descrição gerada automaticamente">
            <a:extLst>
              <a:ext uri="{FF2B5EF4-FFF2-40B4-BE49-F238E27FC236}">
                <a16:creationId xmlns:a16="http://schemas.microsoft.com/office/drawing/2014/main" id="{0F030C70-3E33-B766-A47C-15C359F44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578" y="5359524"/>
            <a:ext cx="5675443" cy="2088232"/>
          </a:xfrm>
          <a:prstGeom prst="rect">
            <a:avLst/>
          </a:prstGeom>
        </p:spPr>
      </p:pic>
      <p:pic>
        <p:nvPicPr>
          <p:cNvPr id="15" name="Imagem 14" descr="Tabela&#10;&#10;Descrição gerada automaticamente">
            <a:extLst>
              <a:ext uri="{FF2B5EF4-FFF2-40B4-BE49-F238E27FC236}">
                <a16:creationId xmlns:a16="http://schemas.microsoft.com/office/drawing/2014/main" id="{3FFFDF07-A8C4-4850-3751-1A25A0C92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35" y="7663780"/>
            <a:ext cx="6552728" cy="168136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9F3BE47-6A72-9426-F33D-F3D0E0AF0FA0}"/>
              </a:ext>
            </a:extLst>
          </p:cNvPr>
          <p:cNvSpPr txBox="1"/>
          <p:nvPr/>
        </p:nvSpPr>
        <p:spPr>
          <a:xfrm>
            <a:off x="2681900" y="965296"/>
            <a:ext cx="3919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Parto Normal </a:t>
            </a:r>
            <a:r>
              <a:rPr lang="pt-BR" sz="22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Cesária</a:t>
            </a:r>
          </a:p>
        </p:txBody>
      </p:sp>
      <p:pic>
        <p:nvPicPr>
          <p:cNvPr id="7" name="Imagem 6" descr="Texto&#10;&#10;Descrição gerada automaticamente com confiança baixa">
            <a:extLst>
              <a:ext uri="{FF2B5EF4-FFF2-40B4-BE49-F238E27FC236}">
                <a16:creationId xmlns:a16="http://schemas.microsoft.com/office/drawing/2014/main" id="{93B56492-91D3-E060-3E8F-8F3157803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03" y="1456494"/>
            <a:ext cx="5702300" cy="81661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140BDB0-C207-1AF0-22CB-D5A5C833A537}"/>
              </a:ext>
            </a:extLst>
          </p:cNvPr>
          <p:cNvSpPr/>
          <p:nvPr/>
        </p:nvSpPr>
        <p:spPr>
          <a:xfrm>
            <a:off x="2739026" y="9761094"/>
            <a:ext cx="3836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Declaração da OMS sobre Taxas de Cesáreas – 2015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DB77C5-6CB2-318F-B12B-105C50BD51F6}"/>
              </a:ext>
            </a:extLst>
          </p:cNvPr>
          <p:cNvSpPr txBox="1"/>
          <p:nvPr/>
        </p:nvSpPr>
        <p:spPr>
          <a:xfrm>
            <a:off x="12169165" y="1519294"/>
            <a:ext cx="5509235" cy="175432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pt-BR"/>
            </a:defPPr>
            <a:lvl1pPr algn="ctr">
              <a:defRPr b="0" i="1">
                <a:solidFill>
                  <a:srgbClr val="002060"/>
                </a:solidFill>
                <a:effectLst/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A OMS considera desde 1985 que a taxa ideal de cesáreas deve ficar entre 10% e 15% de todos os partos realizados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3F1BC4-749D-BA4E-46BE-C86990576C08}"/>
              </a:ext>
            </a:extLst>
          </p:cNvPr>
          <p:cNvSpPr txBox="1"/>
          <p:nvPr/>
        </p:nvSpPr>
        <p:spPr>
          <a:xfrm>
            <a:off x="12169165" y="3588648"/>
            <a:ext cx="5509234" cy="133882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pt-BR"/>
            </a:defPPr>
            <a:lvl1pPr algn="ctr">
              <a:defRPr b="0" i="1">
                <a:solidFill>
                  <a:srgbClr val="002060"/>
                </a:solidFill>
                <a:effectLst/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</a:rPr>
              <a:t>Tx</a:t>
            </a:r>
            <a:r>
              <a:rPr lang="pt-BR" dirty="0">
                <a:solidFill>
                  <a:schemeClr val="bg1"/>
                </a:solidFill>
              </a:rPr>
              <a:t> Cesárea:</a:t>
            </a:r>
          </a:p>
          <a:p>
            <a:r>
              <a:rPr lang="pt-BR" dirty="0">
                <a:solidFill>
                  <a:schemeClr val="bg1"/>
                </a:solidFill>
              </a:rPr>
              <a:t>Europa = 20% a 22%</a:t>
            </a:r>
          </a:p>
          <a:p>
            <a:r>
              <a:rPr lang="pt-BR" dirty="0">
                <a:solidFill>
                  <a:schemeClr val="bg1"/>
                </a:solidFill>
              </a:rPr>
              <a:t>Estados Unidos = 32,8%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EE1F6A-7392-9AB6-3228-FCFB9E582CF8}"/>
              </a:ext>
            </a:extLst>
          </p:cNvPr>
          <p:cNvSpPr txBox="1"/>
          <p:nvPr/>
        </p:nvSpPr>
        <p:spPr>
          <a:xfrm>
            <a:off x="2663280" y="318965"/>
            <a:ext cx="703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IDSS </a:t>
            </a:r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Índice de Desempenho da Saúde Suplementar</a:t>
            </a:r>
          </a:p>
        </p:txBody>
      </p:sp>
      <p:sp>
        <p:nvSpPr>
          <p:cNvPr id="4" name="Retângulo 3">
            <a:hlinkClick r:id="rId6"/>
            <a:extLst>
              <a:ext uri="{FF2B5EF4-FFF2-40B4-BE49-F238E27FC236}">
                <a16:creationId xmlns:a16="http://schemas.microsoft.com/office/drawing/2014/main" id="{E27C634D-EFF4-3D83-AF67-DA13A3D68E7B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978336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F26FEFE-5976-6879-643F-C0566DCAB0B0}"/>
              </a:ext>
            </a:extLst>
          </p:cNvPr>
          <p:cNvSpPr/>
          <p:nvPr/>
        </p:nvSpPr>
        <p:spPr>
          <a:xfrm>
            <a:off x="2803703" y="9783371"/>
            <a:ext cx="1338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 – 2023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190C9C1-033F-8673-10CD-B9E0DB96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05" y="3099124"/>
            <a:ext cx="8521689" cy="2999754"/>
          </a:xfrm>
          <a:prstGeom prst="rect">
            <a:avLst/>
          </a:prstGeom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02FA2053-F636-3717-C5E4-1D0728683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480" y="3148975"/>
            <a:ext cx="7392758" cy="2999754"/>
          </a:xfrm>
          <a:prstGeom prst="rect">
            <a:avLst/>
          </a:prstGeom>
        </p:spPr>
      </p:pic>
      <p:pic>
        <p:nvPicPr>
          <p:cNvPr id="5122" name="Picture 2" descr="Índice de Desempenho da Saúde Suplementar - IDSS 2022 (Ano Base 2021) -  Santa Casa De Saúde Vitória">
            <a:extLst>
              <a:ext uri="{FF2B5EF4-FFF2-40B4-BE49-F238E27FC236}">
                <a16:creationId xmlns:a16="http://schemas.microsoft.com/office/drawing/2014/main" id="{254AB182-D7FB-D4AA-923C-A09BC0DE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470" y="642130"/>
            <a:ext cx="3315743" cy="190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739BA2E-5F31-568F-1806-7FBEBFE6AC2C}"/>
              </a:ext>
            </a:extLst>
          </p:cNvPr>
          <p:cNvSpPr txBox="1"/>
          <p:nvPr/>
        </p:nvSpPr>
        <p:spPr>
          <a:xfrm>
            <a:off x="2663279" y="1540871"/>
            <a:ext cx="89011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Operadora Acreditada pelo Programa de 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Acreditação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Operadoras de Planos Privados de 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Assistência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à 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Saúde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no ano considerado </a:t>
            </a: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E1BCC3-7DBA-5A61-D9C0-B00ACDD63E64}"/>
              </a:ext>
            </a:extLst>
          </p:cNvPr>
          <p:cNvSpPr txBox="1"/>
          <p:nvPr/>
        </p:nvSpPr>
        <p:spPr>
          <a:xfrm>
            <a:off x="2705476" y="948498"/>
            <a:ext cx="4300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Programa de Operadora Acreditada </a:t>
            </a:r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5CDBE7DB-20C6-0358-C413-15EE6C078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98" y="7113476"/>
            <a:ext cx="7772400" cy="1119752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0DF1E9-A530-BB0E-BC0E-364144C3D9A3}"/>
              </a:ext>
            </a:extLst>
          </p:cNvPr>
          <p:cNvSpPr txBox="1"/>
          <p:nvPr/>
        </p:nvSpPr>
        <p:spPr>
          <a:xfrm>
            <a:off x="4392706" y="6365703"/>
            <a:ext cx="11324508" cy="50783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pt-BR"/>
            </a:defPPr>
            <a:lvl1pPr algn="ctr">
              <a:defRPr b="0" i="1">
                <a:solidFill>
                  <a:srgbClr val="002060"/>
                </a:solidFill>
                <a:effectLst/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IDSS = (IDQS ∗ 0,30) + (IDGA ∗ 0,30) + (IDSM ∗ 0,30) + (IDGR ∗ 0,10)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C01B38-EBF2-0D81-CCCE-AFEDD5D6C47D}"/>
              </a:ext>
            </a:extLst>
          </p:cNvPr>
          <p:cNvSpPr txBox="1"/>
          <p:nvPr/>
        </p:nvSpPr>
        <p:spPr>
          <a:xfrm>
            <a:off x="2663280" y="318965"/>
            <a:ext cx="703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IDSS </a:t>
            </a:r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Índice de Desempenho da Saúde Suplementar</a:t>
            </a:r>
          </a:p>
        </p:txBody>
      </p:sp>
      <p:sp>
        <p:nvSpPr>
          <p:cNvPr id="4" name="Retângulo 3">
            <a:hlinkClick r:id="rId6"/>
            <a:extLst>
              <a:ext uri="{FF2B5EF4-FFF2-40B4-BE49-F238E27FC236}">
                <a16:creationId xmlns:a16="http://schemas.microsoft.com/office/drawing/2014/main" id="{7DE9AE11-D1CD-EE7F-B186-9DC5E5C0C508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603368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3DB0197-188C-D2A3-89AE-D9F48FBBAD58}"/>
              </a:ext>
            </a:extLst>
          </p:cNvPr>
          <p:cNvSpPr/>
          <p:nvPr/>
        </p:nvSpPr>
        <p:spPr>
          <a:xfrm>
            <a:off x="2656562" y="9814148"/>
            <a:ext cx="1440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4939A83-47C5-96F0-194C-E443CA74558E}"/>
              </a:ext>
            </a:extLst>
          </p:cNvPr>
          <p:cNvSpPr txBox="1"/>
          <p:nvPr/>
        </p:nvSpPr>
        <p:spPr>
          <a:xfrm>
            <a:off x="2663281" y="318965"/>
            <a:ext cx="6857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Portabilidade dos serviços de saúde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09D7F46-84CF-E554-13D3-EB095F11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125" y="4139145"/>
            <a:ext cx="952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6A8014F-3D38-EE4D-EAE7-5AA35C3DC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94" y="1104778"/>
            <a:ext cx="5731227" cy="3102619"/>
          </a:xfrm>
          <a:prstGeom prst="rect">
            <a:avLst/>
          </a:prstGeom>
        </p:spPr>
      </p:pic>
      <p:pic>
        <p:nvPicPr>
          <p:cNvPr id="7" name="Imagem 6" descr="Gráfico, Gráfico de pizza&#10;&#10;Descrição gerada automaticamente">
            <a:extLst>
              <a:ext uri="{FF2B5EF4-FFF2-40B4-BE49-F238E27FC236}">
                <a16:creationId xmlns:a16="http://schemas.microsoft.com/office/drawing/2014/main" id="{DBDD7140-C15E-AFE8-7629-4831E6C77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81" y="1017961"/>
            <a:ext cx="6351859" cy="3612042"/>
          </a:xfrm>
          <a:prstGeom prst="rect">
            <a:avLst/>
          </a:prstGeom>
        </p:spPr>
      </p:pic>
      <p:sp>
        <p:nvSpPr>
          <p:cNvPr id="4" name="Retângulo 3">
            <a:hlinkClick r:id="rId6"/>
            <a:extLst>
              <a:ext uri="{FF2B5EF4-FFF2-40B4-BE49-F238E27FC236}">
                <a16:creationId xmlns:a16="http://schemas.microsoft.com/office/drawing/2014/main" id="{29EAB53F-6225-56EB-15BF-87C643C7B8E4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571264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3DB0197-188C-D2A3-89AE-D9F48FBBAD58}"/>
              </a:ext>
            </a:extLst>
          </p:cNvPr>
          <p:cNvSpPr/>
          <p:nvPr/>
        </p:nvSpPr>
        <p:spPr>
          <a:xfrm>
            <a:off x="2656563" y="9814148"/>
            <a:ext cx="1440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2019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436D60-4043-93F6-99E5-DEF4F900B32A}"/>
              </a:ext>
            </a:extLst>
          </p:cNvPr>
          <p:cNvSpPr txBox="1"/>
          <p:nvPr/>
        </p:nvSpPr>
        <p:spPr>
          <a:xfrm>
            <a:off x="2663281" y="318965"/>
            <a:ext cx="6857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Portabilidade dos serviços de saúde</a:t>
            </a:r>
          </a:p>
        </p:txBody>
      </p:sp>
      <p:pic>
        <p:nvPicPr>
          <p:cNvPr id="7170" name="Picture 2" descr="Novas regras de portabilidade para plano de saúde entram em vigor — Foto: Divulgação/ANS">
            <a:extLst>
              <a:ext uri="{FF2B5EF4-FFF2-40B4-BE49-F238E27FC236}">
                <a16:creationId xmlns:a16="http://schemas.microsoft.com/office/drawing/2014/main" id="{997144DF-D73F-EC18-8F0E-1C535D3D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76" y="1461587"/>
            <a:ext cx="8501274" cy="798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A59AAED-D024-7B03-33A4-4DCCA97236C9}"/>
              </a:ext>
            </a:extLst>
          </p:cNvPr>
          <p:cNvSpPr txBox="1"/>
          <p:nvPr/>
        </p:nvSpPr>
        <p:spPr>
          <a:xfrm>
            <a:off x="2705477" y="948498"/>
            <a:ext cx="16546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Novas regras</a:t>
            </a:r>
          </a:p>
        </p:txBody>
      </p:sp>
      <p:sp>
        <p:nvSpPr>
          <p:cNvPr id="5" name="Retângulo 4">
            <a:hlinkClick r:id="rId4"/>
            <a:extLst>
              <a:ext uri="{FF2B5EF4-FFF2-40B4-BE49-F238E27FC236}">
                <a16:creationId xmlns:a16="http://schemas.microsoft.com/office/drawing/2014/main" id="{0546773A-6D92-0C82-E67A-6062A5A7468F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18796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B356FA7-1EE1-9E4C-9811-328876D5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1399085"/>
            <a:ext cx="1529408" cy="38886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3DB0197-188C-D2A3-89AE-D9F48FBBAD58}"/>
              </a:ext>
            </a:extLst>
          </p:cNvPr>
          <p:cNvSpPr/>
          <p:nvPr/>
        </p:nvSpPr>
        <p:spPr>
          <a:xfrm>
            <a:off x="2656563" y="9814148"/>
            <a:ext cx="1440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0CF218-D069-46EC-CA8C-309811B43EC6}"/>
              </a:ext>
            </a:extLst>
          </p:cNvPr>
          <p:cNvSpPr txBox="1"/>
          <p:nvPr/>
        </p:nvSpPr>
        <p:spPr>
          <a:xfrm>
            <a:off x="2663281" y="318965"/>
            <a:ext cx="6857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Portabilidade dos serviços de saúde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6BBD9B-2199-076F-3D3F-F99E762B8071}"/>
              </a:ext>
            </a:extLst>
          </p:cNvPr>
          <p:cNvSpPr txBox="1"/>
          <p:nvPr/>
        </p:nvSpPr>
        <p:spPr>
          <a:xfrm>
            <a:off x="9585602" y="2309404"/>
            <a:ext cx="5823094" cy="63253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pt-BR" sz="1600" i="0" dirty="0">
                <a:latin typeface="Calibri" panose="020F0502020204030204" pitchFamily="34" charset="0"/>
                <a:cs typeface="Calibri" panose="020F0502020204030204" pitchFamily="34" charset="0"/>
              </a:rPr>
              <a:t>Comprovante de pagamento das três últimas mensalidades ou das três últimas faturas, se for plano na modalidade de pós pagamento, OU declaração da operadora do plano de origem* ou do contratante informando que o beneficiário está em dia com as mensalidades</a:t>
            </a:r>
          </a:p>
          <a:p>
            <a:r>
              <a:rPr lang="pt-BR" sz="1600" i="0" dirty="0">
                <a:latin typeface="Calibri" panose="020F0502020204030204" pitchFamily="34" charset="0"/>
                <a:cs typeface="Calibri" panose="020F0502020204030204" pitchFamily="34" charset="0"/>
              </a:rPr>
              <a:t>Comprovante de prazo de permanência: proposta de adesão assinada OU contrato assinado OU declaração da operadora do plano de origem* ou do contratante do plano atual</a:t>
            </a:r>
          </a:p>
          <a:p>
            <a:r>
              <a:rPr lang="pt-BR" sz="1600" i="0" dirty="0">
                <a:latin typeface="Calibri" panose="020F0502020204030204" pitchFamily="34" charset="0"/>
                <a:cs typeface="Calibri" panose="020F0502020204030204" pitchFamily="34" charset="0"/>
              </a:rPr>
              <a:t>Relatório de compatibilidade** entre os planos de origem e destino OU nº de protocolo, ambos emitidos pelo Guia ANS de Planos de Saúde</a:t>
            </a:r>
          </a:p>
          <a:p>
            <a:r>
              <a:rPr lang="pt-BR" sz="1600" i="0" dirty="0">
                <a:latin typeface="Calibri" panose="020F0502020204030204" pitchFamily="34" charset="0"/>
                <a:cs typeface="Calibri" panose="020F0502020204030204" pitchFamily="34" charset="0"/>
              </a:rPr>
              <a:t>Se o plano de destino for coletivo, comprovante de que está apto para ingressar no plano. No caso de empresário individual, comprovante de atuação para contratação de plano empresarial</a:t>
            </a:r>
          </a:p>
          <a:p>
            <a:pPr marL="0" indent="0">
              <a:buNone/>
            </a:pPr>
            <a:endParaRPr lang="pt-BR" sz="16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pt-BR" sz="1600" i="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declaração para fins de portabilidade deverá ser fornecida pela operadora do plano de origem no prazo de 10 dias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FFD990-4D23-A6CB-D33F-37D5A298C0BF}"/>
              </a:ext>
            </a:extLst>
          </p:cNvPr>
          <p:cNvSpPr txBox="1"/>
          <p:nvPr/>
        </p:nvSpPr>
        <p:spPr>
          <a:xfrm>
            <a:off x="9648057" y="1593518"/>
            <a:ext cx="5654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003E7E"/>
                </a:solidFill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Documentos necessários para realizar a portabilidade de carências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0E3AEB-6A90-51C7-9170-C3E4AD5743C6}"/>
              </a:ext>
            </a:extLst>
          </p:cNvPr>
          <p:cNvSpPr txBox="1"/>
          <p:nvPr/>
        </p:nvSpPr>
        <p:spPr>
          <a:xfrm>
            <a:off x="2663280" y="1155476"/>
            <a:ext cx="476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rgbClr val="003E7E"/>
                </a:solidFill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Requisitos para a portabilidade de carências</a:t>
            </a:r>
          </a:p>
        </p:txBody>
      </p:sp>
      <p:pic>
        <p:nvPicPr>
          <p:cNvPr id="13" name="Imagem 1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960796F1-8F7B-9409-4369-AF6BA9113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90" y="1555586"/>
            <a:ext cx="6447010" cy="6781196"/>
          </a:xfrm>
          <a:prstGeom prst="rect">
            <a:avLst/>
          </a:prstGeom>
        </p:spPr>
      </p:pic>
      <p:pic>
        <p:nvPicPr>
          <p:cNvPr id="15" name="Imagem 14" descr="Tabela&#10;&#10;Descrição gerada automaticamente com confiança média">
            <a:extLst>
              <a:ext uri="{FF2B5EF4-FFF2-40B4-BE49-F238E27FC236}">
                <a16:creationId xmlns:a16="http://schemas.microsoft.com/office/drawing/2014/main" id="{8047C3D6-1985-0966-4418-760A91D4D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46" y="8024839"/>
            <a:ext cx="6002898" cy="1726155"/>
          </a:xfrm>
          <a:prstGeom prst="rect">
            <a:avLst/>
          </a:prstGeom>
        </p:spPr>
      </p:pic>
      <p:sp>
        <p:nvSpPr>
          <p:cNvPr id="4" name="Retângulo 3">
            <a:hlinkClick r:id="rId5"/>
            <a:extLst>
              <a:ext uri="{FF2B5EF4-FFF2-40B4-BE49-F238E27FC236}">
                <a16:creationId xmlns:a16="http://schemas.microsoft.com/office/drawing/2014/main" id="{A5E19D84-7FF2-C954-786A-294EEAE277EA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75287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2DFBA53-0B3E-1949-9883-CD4122075E3A}"/>
              </a:ext>
            </a:extLst>
          </p:cNvPr>
          <p:cNvSpPr txBox="1"/>
          <p:nvPr/>
        </p:nvSpPr>
        <p:spPr>
          <a:xfrm>
            <a:off x="2663281" y="318965"/>
            <a:ext cx="2538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Negociações</a:t>
            </a:r>
          </a:p>
        </p:txBody>
      </p:sp>
      <p:sp>
        <p:nvSpPr>
          <p:cNvPr id="2" name="Retângulo 1">
            <a:hlinkClick r:id="rId2"/>
            <a:extLst>
              <a:ext uri="{FF2B5EF4-FFF2-40B4-BE49-F238E27FC236}">
                <a16:creationId xmlns:a16="http://schemas.microsoft.com/office/drawing/2014/main" id="{D16C638F-F47F-7FDC-0E4D-1BEF8CB753A3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AutoShape 34">
            <a:extLst>
              <a:ext uri="{FF2B5EF4-FFF2-40B4-BE49-F238E27FC236}">
                <a16:creationId xmlns:a16="http://schemas.microsoft.com/office/drawing/2014/main" id="{BF2D8DF9-180D-79F3-7B5E-1FF9CB853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850" y="4349214"/>
            <a:ext cx="2400300" cy="1588572"/>
          </a:xfrm>
          <a:prstGeom prst="roundRect">
            <a:avLst>
              <a:gd name="adj" fmla="val 16667"/>
            </a:avLst>
          </a:prstGeom>
          <a:solidFill>
            <a:srgbClr val="008000">
              <a:alpha val="3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Operadoras de </a:t>
            </a:r>
          </a:p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Planos de Saúde </a:t>
            </a:r>
          </a:p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(OPS)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6BFFA47-DC8E-D8A9-DE57-873FE42D6F29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11940271" y="2938845"/>
            <a:ext cx="739029" cy="2210947"/>
          </a:xfrm>
          <a:prstGeom prst="straightConnector1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93C62A1-5DD3-B32F-4D76-72D9C2721477}"/>
              </a:ext>
            </a:extLst>
          </p:cNvPr>
          <p:cNvCxnSpPr>
            <a:cxnSpLocks/>
            <a:stCxn id="39" idx="6"/>
            <a:endCxn id="1034" idx="1"/>
          </p:cNvCxnSpPr>
          <p:nvPr/>
        </p:nvCxnSpPr>
        <p:spPr>
          <a:xfrm flipV="1">
            <a:off x="11940270" y="4386657"/>
            <a:ext cx="1014782" cy="763134"/>
          </a:xfrm>
          <a:prstGeom prst="straightConnector1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F622144-40AC-CB47-510F-5E3A5D40D37B}"/>
              </a:ext>
            </a:extLst>
          </p:cNvPr>
          <p:cNvCxnSpPr>
            <a:cxnSpLocks/>
            <a:stCxn id="39" idx="6"/>
            <a:endCxn id="1038" idx="1"/>
          </p:cNvCxnSpPr>
          <p:nvPr/>
        </p:nvCxnSpPr>
        <p:spPr>
          <a:xfrm>
            <a:off x="11940271" y="5149792"/>
            <a:ext cx="519915" cy="2873567"/>
          </a:xfrm>
          <a:prstGeom prst="straightConnector1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7E2CB72-8D3E-22F1-0D4C-2F2FD8F97541}"/>
              </a:ext>
            </a:extLst>
          </p:cNvPr>
          <p:cNvCxnSpPr>
            <a:cxnSpLocks/>
            <a:stCxn id="39" idx="6"/>
            <a:endCxn id="1036" idx="1"/>
          </p:cNvCxnSpPr>
          <p:nvPr/>
        </p:nvCxnSpPr>
        <p:spPr>
          <a:xfrm>
            <a:off x="11940270" y="5149791"/>
            <a:ext cx="946250" cy="964846"/>
          </a:xfrm>
          <a:prstGeom prst="straightConnector1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7026215-CB0D-A406-C6A8-7C8E04A7756D}"/>
              </a:ext>
            </a:extLst>
          </p:cNvPr>
          <p:cNvGrpSpPr/>
          <p:nvPr/>
        </p:nvGrpSpPr>
        <p:grpSpPr>
          <a:xfrm>
            <a:off x="3511556" y="2051046"/>
            <a:ext cx="1990620" cy="1858447"/>
            <a:chOff x="1225556" y="2051045"/>
            <a:chExt cx="1990620" cy="1858447"/>
          </a:xfrm>
        </p:grpSpPr>
        <p:pic>
          <p:nvPicPr>
            <p:cNvPr id="1030" name="Picture 6" descr="Ícones de familia em SVG, PNG, AI para baixar.">
              <a:extLst>
                <a:ext uri="{FF2B5EF4-FFF2-40B4-BE49-F238E27FC236}">
                  <a16:creationId xmlns:a16="http://schemas.microsoft.com/office/drawing/2014/main" id="{5DB00438-346B-5F0E-2559-2A1F0E500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577" y="2051045"/>
              <a:ext cx="1775599" cy="177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85BC3E8-CE1B-0A69-EAA5-11779187D364}"/>
                </a:ext>
              </a:extLst>
            </p:cNvPr>
            <p:cNvSpPr txBox="1"/>
            <p:nvPr/>
          </p:nvSpPr>
          <p:spPr>
            <a:xfrm>
              <a:off x="1225556" y="3601715"/>
              <a:ext cx="1859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Pessoa Física / Famílias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5C06117-08BD-2262-46D8-BC3C630D572F}"/>
              </a:ext>
            </a:extLst>
          </p:cNvPr>
          <p:cNvGrpSpPr/>
          <p:nvPr/>
        </p:nvGrpSpPr>
        <p:grpSpPr>
          <a:xfrm>
            <a:off x="3619887" y="4474716"/>
            <a:ext cx="1725729" cy="1674466"/>
            <a:chOff x="1333887" y="4474716"/>
            <a:chExt cx="1725729" cy="1674466"/>
          </a:xfrm>
        </p:grpSpPr>
        <p:pic>
          <p:nvPicPr>
            <p:cNvPr id="3" name="Picture 2" descr="Grupo de usuários - ícones de pessoas grátis">
              <a:extLst>
                <a:ext uri="{FF2B5EF4-FFF2-40B4-BE49-F238E27FC236}">
                  <a16:creationId xmlns:a16="http://schemas.microsoft.com/office/drawing/2014/main" id="{4DE14B9A-81FC-56A4-3751-D4ACF5A61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424" y="4474716"/>
              <a:ext cx="1337568" cy="13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A46941D-A5DE-A566-C666-052301A92861}"/>
                </a:ext>
              </a:extLst>
            </p:cNvPr>
            <p:cNvSpPr txBox="1"/>
            <p:nvPr/>
          </p:nvSpPr>
          <p:spPr>
            <a:xfrm>
              <a:off x="1333887" y="5841405"/>
              <a:ext cx="17257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Coletivos por Adesão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46F912F-BBCA-01A7-CFEC-4A0572A2CC23}"/>
              </a:ext>
            </a:extLst>
          </p:cNvPr>
          <p:cNvGrpSpPr/>
          <p:nvPr/>
        </p:nvGrpSpPr>
        <p:grpSpPr>
          <a:xfrm>
            <a:off x="3619887" y="6634956"/>
            <a:ext cx="1829155" cy="1753916"/>
            <a:chOff x="1333887" y="6634956"/>
            <a:chExt cx="1829155" cy="1753916"/>
          </a:xfrm>
        </p:grpSpPr>
        <p:pic>
          <p:nvPicPr>
            <p:cNvPr id="1028" name="Picture 4" descr="Carteira de clientes do empresário - ícones de o negócio grátis">
              <a:extLst>
                <a:ext uri="{FF2B5EF4-FFF2-40B4-BE49-F238E27FC236}">
                  <a16:creationId xmlns:a16="http://schemas.microsoft.com/office/drawing/2014/main" id="{BBE75F2B-24DC-6184-CBB1-974D35EA3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584" y="6634956"/>
              <a:ext cx="1337568" cy="13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59B6AD6-8D1A-99E0-F5CD-5BA5C06DFFC9}"/>
                </a:ext>
              </a:extLst>
            </p:cNvPr>
            <p:cNvSpPr txBox="1"/>
            <p:nvPr/>
          </p:nvSpPr>
          <p:spPr>
            <a:xfrm>
              <a:off x="1333887" y="8081095"/>
              <a:ext cx="1829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Coletivos Empresariais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71A5E574-991F-DF79-B8C8-1B3A0E2D391E}"/>
              </a:ext>
            </a:extLst>
          </p:cNvPr>
          <p:cNvGrpSpPr/>
          <p:nvPr/>
        </p:nvGrpSpPr>
        <p:grpSpPr>
          <a:xfrm>
            <a:off x="12444395" y="5517131"/>
            <a:ext cx="1794530" cy="1565872"/>
            <a:chOff x="10158395" y="5517131"/>
            <a:chExt cx="1794530" cy="1565872"/>
          </a:xfrm>
        </p:grpSpPr>
        <p:pic>
          <p:nvPicPr>
            <p:cNvPr id="1036" name="Picture 12" descr="Médico - ícones de pessoas grátis">
              <a:extLst>
                <a:ext uri="{FF2B5EF4-FFF2-40B4-BE49-F238E27FC236}">
                  <a16:creationId xmlns:a16="http://schemas.microsoft.com/office/drawing/2014/main" id="{0E89E818-29F7-DFF0-7AAD-94A58CF18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0520" y="5517131"/>
              <a:ext cx="1195012" cy="119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46FCFD3-86EC-2203-5B8F-787324CD21E7}"/>
                </a:ext>
              </a:extLst>
            </p:cNvPr>
            <p:cNvSpPr txBox="1"/>
            <p:nvPr/>
          </p:nvSpPr>
          <p:spPr>
            <a:xfrm>
              <a:off x="10158395" y="6775226"/>
              <a:ext cx="1794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Profissionais / Clínicas</a:t>
              </a: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F86DE7B4-4089-B794-F6D9-EB87940347E8}"/>
              </a:ext>
            </a:extLst>
          </p:cNvPr>
          <p:cNvGrpSpPr/>
          <p:nvPr/>
        </p:nvGrpSpPr>
        <p:grpSpPr>
          <a:xfrm>
            <a:off x="11880305" y="7126712"/>
            <a:ext cx="2550955" cy="1908767"/>
            <a:chOff x="7343250" y="7726303"/>
            <a:chExt cx="2550955" cy="1908767"/>
          </a:xfrm>
        </p:grpSpPr>
        <p:pic>
          <p:nvPicPr>
            <p:cNvPr id="1038" name="Picture 14" descr="Vetor de Home care icon in flat style. Hand hold house vector illustration  on white isolated background. Building quality business concept. do Stock |  Adobe Stock">
              <a:extLst>
                <a:ext uri="{FF2B5EF4-FFF2-40B4-BE49-F238E27FC236}">
                  <a16:creationId xmlns:a16="http://schemas.microsoft.com/office/drawing/2014/main" id="{B2E90059-7C66-E62F-89ED-C6BAC822D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131" y="7726303"/>
              <a:ext cx="1793293" cy="1793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 descr="Padrão do plano de fundo&#10;&#10;Descrição gerada automaticamente com confiança baixa">
              <a:extLst>
                <a:ext uri="{FF2B5EF4-FFF2-40B4-BE49-F238E27FC236}">
                  <a16:creationId xmlns:a16="http://schemas.microsoft.com/office/drawing/2014/main" id="{73C745FD-E828-9375-D8A6-CC4ADA665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081" y="8911170"/>
              <a:ext cx="546100" cy="7239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7959B59-24E9-3770-A341-9314417DD1C9}"/>
                </a:ext>
              </a:extLst>
            </p:cNvPr>
            <p:cNvSpPr txBox="1"/>
            <p:nvPr/>
          </p:nvSpPr>
          <p:spPr>
            <a:xfrm>
              <a:off x="7343250" y="9119232"/>
              <a:ext cx="2550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Home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Care</a:t>
              </a:r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/ Outros Prestadores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4742872-211E-A7C5-9E31-4417B5A0DEF8}"/>
              </a:ext>
            </a:extLst>
          </p:cNvPr>
          <p:cNvGrpSpPr/>
          <p:nvPr/>
        </p:nvGrpSpPr>
        <p:grpSpPr>
          <a:xfrm>
            <a:off x="12532260" y="3823418"/>
            <a:ext cx="1840568" cy="1472285"/>
            <a:chOff x="10246259" y="3823417"/>
            <a:chExt cx="1840568" cy="1472285"/>
          </a:xfrm>
        </p:grpSpPr>
        <p:pic>
          <p:nvPicPr>
            <p:cNvPr id="1034" name="Picture 10" descr="Laboratório - ícones de educação grátis">
              <a:extLst>
                <a:ext uri="{FF2B5EF4-FFF2-40B4-BE49-F238E27FC236}">
                  <a16:creationId xmlns:a16="http://schemas.microsoft.com/office/drawing/2014/main" id="{E91E64B9-0569-DDD9-D048-4EFCC19B7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9052" y="3823417"/>
              <a:ext cx="1126480" cy="1126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F0C87F3-D786-2C41-9F6A-332ED00C4C6C}"/>
                </a:ext>
              </a:extLst>
            </p:cNvPr>
            <p:cNvSpPr txBox="1"/>
            <p:nvPr/>
          </p:nvSpPr>
          <p:spPr>
            <a:xfrm>
              <a:off x="10246259" y="4987925"/>
              <a:ext cx="18405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Laboratórios / Imagem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C4484967-C762-4F13-4DBA-ED9BB7472AC5}"/>
              </a:ext>
            </a:extLst>
          </p:cNvPr>
          <p:cNvGrpSpPr/>
          <p:nvPr/>
        </p:nvGrpSpPr>
        <p:grpSpPr>
          <a:xfrm>
            <a:off x="12850446" y="2082018"/>
            <a:ext cx="1231086" cy="1538863"/>
            <a:chOff x="10564446" y="2082017"/>
            <a:chExt cx="1231086" cy="1538863"/>
          </a:xfrm>
        </p:grpSpPr>
        <p:pic>
          <p:nvPicPr>
            <p:cNvPr id="1032" name="Picture 8" descr="Hospital - ícones de edifícios grátis">
              <a:extLst>
                <a:ext uri="{FF2B5EF4-FFF2-40B4-BE49-F238E27FC236}">
                  <a16:creationId xmlns:a16="http://schemas.microsoft.com/office/drawing/2014/main" id="{72F1A6EC-D877-EC95-FEEC-89D218C3A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4446" y="2082017"/>
              <a:ext cx="1231086" cy="1231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77B7ED67-19BB-54CA-959A-960D10497D06}"/>
                </a:ext>
              </a:extLst>
            </p:cNvPr>
            <p:cNvSpPr txBox="1"/>
            <p:nvPr/>
          </p:nvSpPr>
          <p:spPr>
            <a:xfrm>
              <a:off x="10761081" y="3313103"/>
              <a:ext cx="855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Hospitais</a:t>
              </a:r>
            </a:p>
          </p:txBody>
        </p:sp>
      </p:grp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2CDD7C11-1A9F-0F91-2291-638DB1C3B906}"/>
              </a:ext>
            </a:extLst>
          </p:cNvPr>
          <p:cNvCxnSpPr>
            <a:cxnSpLocks/>
            <a:stCxn id="37" idx="0"/>
            <a:endCxn id="1030" idx="3"/>
          </p:cNvCxnSpPr>
          <p:nvPr/>
        </p:nvCxnSpPr>
        <p:spPr>
          <a:xfrm flipH="1" flipV="1">
            <a:off x="5502176" y="2938846"/>
            <a:ext cx="1658420" cy="1340559"/>
          </a:xfrm>
          <a:prstGeom prst="straightConnector1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905A89E-1634-594E-166A-1AA2B90FDE30}"/>
              </a:ext>
            </a:extLst>
          </p:cNvPr>
          <p:cNvCxnSpPr>
            <a:cxnSpLocks/>
            <a:stCxn id="36" idx="2"/>
            <a:endCxn id="3" idx="3"/>
          </p:cNvCxnSpPr>
          <p:nvPr/>
        </p:nvCxnSpPr>
        <p:spPr>
          <a:xfrm flipH="1" flipV="1">
            <a:off x="5296993" y="5143500"/>
            <a:ext cx="1050737" cy="576064"/>
          </a:xfrm>
          <a:prstGeom prst="straightConnector1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68422008-C272-561D-887D-A78C97D9B3A6}"/>
              </a:ext>
            </a:extLst>
          </p:cNvPr>
          <p:cNvCxnSpPr>
            <a:cxnSpLocks/>
            <a:stCxn id="36" idx="2"/>
            <a:endCxn id="1028" idx="3"/>
          </p:cNvCxnSpPr>
          <p:nvPr/>
        </p:nvCxnSpPr>
        <p:spPr>
          <a:xfrm flipH="1">
            <a:off x="5286153" y="5719564"/>
            <a:ext cx="1061577" cy="1584176"/>
          </a:xfrm>
          <a:prstGeom prst="straightConnector1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2FD7129-0FF5-9C95-3E11-01839D001C8D}"/>
              </a:ext>
            </a:extLst>
          </p:cNvPr>
          <p:cNvSpPr/>
          <p:nvPr/>
        </p:nvSpPr>
        <p:spPr>
          <a:xfrm>
            <a:off x="6347730" y="5287516"/>
            <a:ext cx="1604053" cy="8640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Sinistralidade</a:t>
            </a:r>
          </a:p>
          <a:p>
            <a:pPr algn="ctr"/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VCMH + IPCA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69B3A2B-F135-42C5-4CD4-276361195C29}"/>
              </a:ext>
            </a:extLst>
          </p:cNvPr>
          <p:cNvSpPr/>
          <p:nvPr/>
        </p:nvSpPr>
        <p:spPr>
          <a:xfrm>
            <a:off x="6358570" y="4279404"/>
            <a:ext cx="1604053" cy="8640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Índice ANS + Alteração Faixa Etária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AA20C26-23DF-BCCE-722E-AD2E6A953A12}"/>
              </a:ext>
            </a:extLst>
          </p:cNvPr>
          <p:cNvSpPr/>
          <p:nvPr/>
        </p:nvSpPr>
        <p:spPr>
          <a:xfrm>
            <a:off x="10336218" y="4717743"/>
            <a:ext cx="1604053" cy="8640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 / CBHPM</a:t>
            </a:r>
          </a:p>
          <a:p>
            <a:pPr algn="ctr"/>
            <a:r>
              <a:rPr lang="pt-BR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Brasíndice</a:t>
            </a:r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Simpro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BB6042-A986-181D-214A-0E0DCCBA75CF}"/>
              </a:ext>
            </a:extLst>
          </p:cNvPr>
          <p:cNvSpPr txBox="1"/>
          <p:nvPr/>
        </p:nvSpPr>
        <p:spPr>
          <a:xfrm>
            <a:off x="3619887" y="9829535"/>
            <a:ext cx="2837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Fernando Fernandes, Dez/2023</a:t>
            </a:r>
          </a:p>
        </p:txBody>
      </p:sp>
    </p:spTree>
    <p:extLst>
      <p:ext uri="{BB962C8B-B14F-4D97-AF65-F5344CB8AC3E}">
        <p14:creationId xmlns:p14="http://schemas.microsoft.com/office/powerpoint/2010/main" val="314239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  <p:bldP spid="37" grpId="0" animBg="1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2B0F4-3038-020D-B1A3-2CF6CC6F7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F157F3E-62DD-E6F5-A756-5065CFFE2E7E}"/>
              </a:ext>
            </a:extLst>
          </p:cNvPr>
          <p:cNvSpPr/>
          <p:nvPr/>
        </p:nvSpPr>
        <p:spPr>
          <a:xfrm>
            <a:off x="9283599" y="8245865"/>
            <a:ext cx="3839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RN 558 da ANS - Arquitetos da Saúde, 2024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1D1EFC1-90B8-5663-F704-21D05644A72A}"/>
              </a:ext>
            </a:extLst>
          </p:cNvPr>
          <p:cNvSpPr txBox="1"/>
          <p:nvPr/>
        </p:nvSpPr>
        <p:spPr>
          <a:xfrm>
            <a:off x="1569131" y="461254"/>
            <a:ext cx="7588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Carências / DLP / CPT - Planos de Saúde</a:t>
            </a:r>
            <a:endParaRPr lang="pt-BR" sz="2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hlinkClick r:id="rId2"/>
            <a:extLst>
              <a:ext uri="{FF2B5EF4-FFF2-40B4-BE49-F238E27FC236}">
                <a16:creationId xmlns:a16="http://schemas.microsoft.com/office/drawing/2014/main" id="{3F72015F-D789-405D-4CE0-5AC79BE50693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B35A80-25E1-F7C3-94A2-219DA4AB3305}"/>
              </a:ext>
            </a:extLst>
          </p:cNvPr>
          <p:cNvSpPr txBox="1"/>
          <p:nvPr/>
        </p:nvSpPr>
        <p:spPr>
          <a:xfrm>
            <a:off x="1727176" y="2022471"/>
            <a:ext cx="7277226" cy="4661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 prazos máximos de carência são: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24 horas para urgências e emergências;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300 dias para parto;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Até 180 dias para consultas, exames, internações e cirurgias;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Isenção de cobertura parcial temporária(CPT) para planos coletivos empresariais com mais de 30 beneficiários;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Não pode haver cláusula de agravo ou CPT nos casos de doenças ou lesões preexistentes desde que o beneficiário formalize o pedido de ingresso em até trinta dias da celebração do contrato coletivo ou de sua vinculação à pessoa jurídica contratante.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8F5BEDB-DF6D-EB70-AE91-108113C92E7C}"/>
              </a:ext>
            </a:extLst>
          </p:cNvPr>
          <p:cNvSpPr txBox="1"/>
          <p:nvPr/>
        </p:nvSpPr>
        <p:spPr>
          <a:xfrm>
            <a:off x="9283599" y="1976348"/>
            <a:ext cx="7488832" cy="604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Declaração de Saúde e Doenças ou Lesões Pré-Existentes (DLP)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Formulário para informar DLP que saiba ser portador no momento da contratação do plano de saúde;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Omissão de informações – suspensão ou rescisão;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Após perícia médica, operadora não poderá alegar omissão de informação.</a:t>
            </a:r>
          </a:p>
          <a:p>
            <a:pPr algn="l" fontAlgn="base">
              <a:lnSpc>
                <a:spcPct val="150000"/>
              </a:lnSpc>
            </a:pPr>
            <a:endParaRPr lang="pt-BR" sz="2000" b="0" i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</a:pPr>
            <a:endParaRPr lang="pt-BR" sz="2000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Dispõe sobre Cobertura Parcial Temporária (CPT) e agravo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CPT admite por um período de até 24 meses a suspensão da cobertura relacionada exclusivamente às doenças ou lesões preexistentes declaradas;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Agravo como opção à cobertura parcial temporária.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906D59-1DC1-A6FA-0F2A-8027544E8979}"/>
              </a:ext>
            </a:extLst>
          </p:cNvPr>
          <p:cNvSpPr txBox="1"/>
          <p:nvPr/>
        </p:nvSpPr>
        <p:spPr>
          <a:xfrm>
            <a:off x="1569131" y="1100536"/>
            <a:ext cx="294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Dispositivos de Controle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44CB19D-FDC0-37B5-4DF6-110131B80750}"/>
              </a:ext>
            </a:extLst>
          </p:cNvPr>
          <p:cNvSpPr txBox="1"/>
          <p:nvPr/>
        </p:nvSpPr>
        <p:spPr>
          <a:xfrm>
            <a:off x="1727176" y="1599213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Carências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5FED46-7076-D10E-53C0-FAA4E3988A0D}"/>
              </a:ext>
            </a:extLst>
          </p:cNvPr>
          <p:cNvSpPr txBox="1"/>
          <p:nvPr/>
        </p:nvSpPr>
        <p:spPr>
          <a:xfrm>
            <a:off x="9288016" y="1599213"/>
            <a:ext cx="622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DLP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3E0AE2-C595-5416-074C-08B7A88E6958}"/>
              </a:ext>
            </a:extLst>
          </p:cNvPr>
          <p:cNvSpPr txBox="1"/>
          <p:nvPr/>
        </p:nvSpPr>
        <p:spPr>
          <a:xfrm>
            <a:off x="9283599" y="5304284"/>
            <a:ext cx="617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CPT</a:t>
            </a:r>
          </a:p>
        </p:txBody>
      </p:sp>
      <p:pic>
        <p:nvPicPr>
          <p:cNvPr id="1026" name="Picture 2" descr="Carência do Plano de Saúde CAASP - CAASP Saúde Online">
            <a:extLst>
              <a:ext uri="{FF2B5EF4-FFF2-40B4-BE49-F238E27FC236}">
                <a16:creationId xmlns:a16="http://schemas.microsoft.com/office/drawing/2014/main" id="{A260C0CA-A1BD-BDDA-DA2D-F35AA74F6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76" y="7274279"/>
            <a:ext cx="4940686" cy="2630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C4B7BAD-57BD-8988-273D-D094F333334F}"/>
              </a:ext>
            </a:extLst>
          </p:cNvPr>
          <p:cNvSpPr/>
          <p:nvPr/>
        </p:nvSpPr>
        <p:spPr>
          <a:xfrm>
            <a:off x="1569131" y="6746778"/>
            <a:ext cx="3839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RN 557 da ANS - Arquitetos da Saúde, 2024</a:t>
            </a:r>
          </a:p>
        </p:txBody>
      </p:sp>
    </p:spTree>
    <p:extLst>
      <p:ext uri="{BB962C8B-B14F-4D97-AF65-F5344CB8AC3E}">
        <p14:creationId xmlns:p14="http://schemas.microsoft.com/office/powerpoint/2010/main" val="1135582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EFEE9-33AA-2F2C-D26E-EF721C759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845FF07-8B40-047D-4223-1351735480B1}"/>
              </a:ext>
            </a:extLst>
          </p:cNvPr>
          <p:cNvSpPr txBox="1"/>
          <p:nvPr/>
        </p:nvSpPr>
        <p:spPr>
          <a:xfrm>
            <a:off x="1569131" y="461254"/>
            <a:ext cx="838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Aposentados e Demitidos - Planos de Saúde</a:t>
            </a:r>
            <a:endParaRPr lang="pt-BR" sz="24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hlinkClick r:id="rId2"/>
            <a:extLst>
              <a:ext uri="{FF2B5EF4-FFF2-40B4-BE49-F238E27FC236}">
                <a16:creationId xmlns:a16="http://schemas.microsoft.com/office/drawing/2014/main" id="{BD7A324B-2878-3873-0F1A-C8385ACC20D9}"/>
              </a:ext>
            </a:extLst>
          </p:cNvPr>
          <p:cNvSpPr/>
          <p:nvPr/>
        </p:nvSpPr>
        <p:spPr>
          <a:xfrm>
            <a:off x="1366985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4E8905-5FBA-534F-325B-4391D97EB043}"/>
              </a:ext>
            </a:extLst>
          </p:cNvPr>
          <p:cNvSpPr txBox="1"/>
          <p:nvPr/>
        </p:nvSpPr>
        <p:spPr>
          <a:xfrm>
            <a:off x="1727176" y="2542422"/>
            <a:ext cx="6853108" cy="6507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Dispõe sobre a regulamentação dos artigos 30 e 31 da Lei nº 9.656. Regulamenta o direito de manutenção da condição de beneficiário para ex-empregados demitidos ou exonerados sem justa causa e aposentados que contribuíram para os produtos de que tratam o inciso </a:t>
            </a:r>
            <a:r>
              <a:rPr lang="pt-BR" sz="2000" b="0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o § 1º do artigo 1º da Lei nº 9.656, de 3 de junho de 1998.</a:t>
            </a:r>
          </a:p>
          <a:p>
            <a:pPr algn="l" fontAlgn="base">
              <a:lnSpc>
                <a:spcPct val="150000"/>
              </a:lnSpc>
            </a:pPr>
            <a:endParaRPr lang="pt-BR" sz="2000" b="0" i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buFont typeface="+mj-lt"/>
              <a:buAutoNum type="arabicPeriod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Definição de coparticipação e contribuição;</a:t>
            </a:r>
          </a:p>
          <a:p>
            <a:pPr algn="l" fontAlgn="base">
              <a:lnSpc>
                <a:spcPct val="150000"/>
              </a:lnSpc>
              <a:buFont typeface="+mj-lt"/>
              <a:buAutoNum type="arabicPeriod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Contribuição exclusiva para dependentes;</a:t>
            </a:r>
          </a:p>
          <a:p>
            <a:pPr algn="l" fontAlgn="base">
              <a:lnSpc>
                <a:spcPct val="150000"/>
              </a:lnSpc>
              <a:buFont typeface="+mj-lt"/>
              <a:buAutoNum type="arabicPeriod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Prazo mínimo e máximo da extensão do plano;</a:t>
            </a:r>
          </a:p>
          <a:p>
            <a:pPr algn="l" fontAlgn="base">
              <a:lnSpc>
                <a:spcPct val="150000"/>
              </a:lnSpc>
              <a:buFont typeface="+mj-lt"/>
              <a:buAutoNum type="arabicPeriod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Extensão ao grupo familiar;</a:t>
            </a:r>
          </a:p>
          <a:p>
            <a:pPr algn="l" fontAlgn="base">
              <a:lnSpc>
                <a:spcPct val="150000"/>
              </a:lnSpc>
              <a:buFont typeface="+mj-lt"/>
              <a:buAutoNum type="arabicPeriod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Manutenção em caso de morte do titular;</a:t>
            </a:r>
          </a:p>
          <a:p>
            <a:pPr algn="l" fontAlgn="base">
              <a:lnSpc>
                <a:spcPct val="150000"/>
              </a:lnSpc>
              <a:buFont typeface="+mj-lt"/>
              <a:buAutoNum type="arabicPeriod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Pagamento integral e adesão espontânea;</a:t>
            </a:r>
          </a:p>
          <a:p>
            <a:pPr algn="l" fontAlgn="base">
              <a:lnSpc>
                <a:spcPct val="150000"/>
              </a:lnSpc>
              <a:buFont typeface="+mj-lt"/>
              <a:buAutoNum type="arabicPeriod"/>
            </a:pP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Comunicação formal ao colaborador.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88D52F-CCC6-4629-1BE4-7B910A71DA80}"/>
              </a:ext>
            </a:extLst>
          </p:cNvPr>
          <p:cNvSpPr txBox="1"/>
          <p:nvPr/>
        </p:nvSpPr>
        <p:spPr>
          <a:xfrm>
            <a:off x="1569131" y="1100536"/>
            <a:ext cx="294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Dispositivos de Controle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671CFC-2830-3186-50E0-C8DF6C7CE99B}"/>
              </a:ext>
            </a:extLst>
          </p:cNvPr>
          <p:cNvSpPr txBox="1"/>
          <p:nvPr/>
        </p:nvSpPr>
        <p:spPr>
          <a:xfrm>
            <a:off x="1727176" y="2119164"/>
            <a:ext cx="3113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Aposentados e Demitidos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6494858-37CD-772A-D89B-0190FC77F5B7}"/>
              </a:ext>
            </a:extLst>
          </p:cNvPr>
          <p:cNvSpPr/>
          <p:nvPr/>
        </p:nvSpPr>
        <p:spPr>
          <a:xfrm>
            <a:off x="1727176" y="9032575"/>
            <a:ext cx="3839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RN 557 da ANS - Arquitetos da Saúde, 2024</a:t>
            </a:r>
          </a:p>
        </p:txBody>
      </p:sp>
      <p:pic>
        <p:nvPicPr>
          <p:cNvPr id="3074" name="Picture 2" descr="Aposentados e Demitidos">
            <a:extLst>
              <a:ext uri="{FF2B5EF4-FFF2-40B4-BE49-F238E27FC236}">
                <a16:creationId xmlns:a16="http://schemas.microsoft.com/office/drawing/2014/main" id="{681E93CB-DB97-AB62-1275-0EA9BF41D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40" y="2695228"/>
            <a:ext cx="6708942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E7C918F-1EB5-B453-C3DF-DC788AD4F0BA}"/>
              </a:ext>
            </a:extLst>
          </p:cNvPr>
          <p:cNvSpPr txBox="1"/>
          <p:nvPr/>
        </p:nvSpPr>
        <p:spPr>
          <a:xfrm>
            <a:off x="6060072" y="9473615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www.ans.gov.br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legislacao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/busca-de-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legislacao</a:t>
            </a:r>
            <a:endParaRPr lang="pt-BR" sz="12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5A0AC0-EB26-6E1A-1720-2D99387CB0B2}"/>
              </a:ext>
            </a:extLst>
          </p:cNvPr>
          <p:cNvSpPr txBox="1"/>
          <p:nvPr/>
        </p:nvSpPr>
        <p:spPr>
          <a:xfrm>
            <a:off x="2810528" y="9365472"/>
            <a:ext cx="32495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Buscar Resoluções da ANS:</a:t>
            </a:r>
          </a:p>
        </p:txBody>
      </p:sp>
    </p:spTree>
    <p:extLst>
      <p:ext uri="{BB962C8B-B14F-4D97-AF65-F5344CB8AC3E}">
        <p14:creationId xmlns:p14="http://schemas.microsoft.com/office/powerpoint/2010/main" val="4173651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CB19FAC-0E97-5946-9BFF-E6EF63E0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98860"/>
            <a:ext cx="44970576" cy="3840480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saúde tem um modelo de soma ZERO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742C976-6EE8-B648-A487-D4CF3EDC6FA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32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0765774C-2B97-DC45-9AEE-341439F98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40" y="1975149"/>
            <a:ext cx="7244170" cy="828625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A1D46E6-FD9B-FF40-9E00-0EC0DEC8E40B}"/>
              </a:ext>
            </a:extLst>
          </p:cNvPr>
          <p:cNvSpPr/>
          <p:nvPr/>
        </p:nvSpPr>
        <p:spPr>
          <a:xfrm>
            <a:off x="5183560" y="9948447"/>
            <a:ext cx="6624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O lado oculto das contas de hospital – EPOCA, Cristiane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Seggato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2FBB787-82EB-C145-88D5-F2F293A0E74B}"/>
              </a:ext>
            </a:extLst>
          </p:cNvPr>
          <p:cNvSpPr/>
          <p:nvPr/>
        </p:nvSpPr>
        <p:spPr>
          <a:xfrm>
            <a:off x="10921504" y="8061665"/>
            <a:ext cx="3251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Repensando a Saúde - Estratégias para melhorar a qualidade e reduzir custos. Porter, M.E;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Teisberg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E.O. Editora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Bookman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2007</a:t>
            </a:r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9E88A23E-68C8-B7E2-5E26-E91399BE4DE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540353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9"/>
            <a:ext cx="46746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Níveis de Maturidade das Organizações</a:t>
            </a:r>
          </a:p>
        </p:txBody>
      </p:sp>
      <p:pic>
        <p:nvPicPr>
          <p:cNvPr id="1026" name="Picture 2" descr="Como construir uma escada de concreto? - Engemix">
            <a:extLst>
              <a:ext uri="{FF2B5EF4-FFF2-40B4-BE49-F238E27FC236}">
                <a16:creationId xmlns:a16="http://schemas.microsoft.com/office/drawing/2014/main" id="{6CEDDB27-7A63-77C5-12E3-77C5C491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81" y="2366214"/>
            <a:ext cx="8928351" cy="590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17A81E23-16E3-50A4-ACFA-E45A114160B5}"/>
              </a:ext>
            </a:extLst>
          </p:cNvPr>
          <p:cNvSpPr/>
          <p:nvPr/>
        </p:nvSpPr>
        <p:spPr>
          <a:xfrm>
            <a:off x="13248457" y="9824021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43772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8"/>
            <a:ext cx="21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Setor Privado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34DC3F-5AED-F344-A41C-AE54B6C8D047}"/>
              </a:ext>
            </a:extLst>
          </p:cNvPr>
          <p:cNvSpPr/>
          <p:nvPr/>
        </p:nvSpPr>
        <p:spPr>
          <a:xfrm>
            <a:off x="3098386" y="1520108"/>
            <a:ext cx="12091228" cy="7277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Service (Remuneração do serviço executado)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Pacote / Diárias (valores “empacotados”)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Pacote de procedimentos cirúrgicos (HM + MAT + MED + Procedimento + SADT)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Diária Global (Diária hospitalar com itens inclusos - taxas, procedimentos etc.)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Pagamento por Performance (bonificação ou penalização de acordo com resultados clínicos)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por procedimento, ou por diagnóstico, ou por tipo de atenção, ou por resultado de </a:t>
            </a:r>
            <a:r>
              <a:rPr lang="pt-BR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desfecho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!!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Bonificação ou penalização de acordo com resultados clínicos</a:t>
            </a:r>
          </a:p>
          <a:p>
            <a:pPr marL="1828439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Capitation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828439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8439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APS - Atenção Primária à Saúde </a:t>
            </a:r>
          </a:p>
          <a:p>
            <a:pPr marL="1828439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Bundled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Services</a:t>
            </a:r>
          </a:p>
          <a:p>
            <a:pPr marL="1828439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DRG -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Diagnosis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8439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VBHC –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Health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Pode ser uma imagem de 2 pessoas">
            <a:extLst>
              <a:ext uri="{FF2B5EF4-FFF2-40B4-BE49-F238E27FC236}">
                <a16:creationId xmlns:a16="http://schemas.microsoft.com/office/drawing/2014/main" id="{AAEC0C73-9A28-EC4A-8520-5B5AA744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641" y="6185371"/>
            <a:ext cx="5481000" cy="3658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hlinkClick r:id="rId3"/>
            <a:extLst>
              <a:ext uri="{FF2B5EF4-FFF2-40B4-BE49-F238E27FC236}">
                <a16:creationId xmlns:a16="http://schemas.microsoft.com/office/drawing/2014/main" id="{F452BD87-CE08-FDF2-6EE3-093F1F56DEA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79758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8"/>
            <a:ext cx="4228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Service (FFS ou F4S)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34DC3F-5AED-F344-A41C-AE54B6C8D047}"/>
              </a:ext>
            </a:extLst>
          </p:cNvPr>
          <p:cNvSpPr/>
          <p:nvPr/>
        </p:nvSpPr>
        <p:spPr>
          <a:xfrm>
            <a:off x="3098386" y="1934785"/>
            <a:ext cx="12091228" cy="5228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lógica de remuneração dos prestadores de serviço é baseada no número de procedimentos executados e não no resultado obtido para o paciente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Quanto mais se faz, mais ganha.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aberto à brechas para os conflitos de interesse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aberto ao desperdício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“Quem faz não paga e quem paga não vê”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estimulado a aplicação de glosas pelos pagadores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mais frequente no sistema atual</a:t>
            </a:r>
          </a:p>
        </p:txBody>
      </p:sp>
      <p:pic>
        <p:nvPicPr>
          <p:cNvPr id="1026" name="Picture 2" descr="Journey from Fee-for-Service to Value-Based Reimbursement | by Antho |  Medium">
            <a:extLst>
              <a:ext uri="{FF2B5EF4-FFF2-40B4-BE49-F238E27FC236}">
                <a16:creationId xmlns:a16="http://schemas.microsoft.com/office/drawing/2014/main" id="{49CCD52B-2A45-214F-B3C1-3E19173B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267" y="3739373"/>
            <a:ext cx="4691063" cy="4912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 descr="Velocímetro baixo com preenchimento sólido">
            <a:extLst>
              <a:ext uri="{FF2B5EF4-FFF2-40B4-BE49-F238E27FC236}">
                <a16:creationId xmlns:a16="http://schemas.microsoft.com/office/drawing/2014/main" id="{6421B3AA-E800-B848-BE6A-31240BC34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1488" y="8405564"/>
            <a:ext cx="914400" cy="914400"/>
          </a:xfrm>
          <a:prstGeom prst="rect">
            <a:avLst/>
          </a:prstGeom>
        </p:spPr>
      </p:pic>
      <p:pic>
        <p:nvPicPr>
          <p:cNvPr id="12" name="Gráfico 11" descr="Velocímetro baixo com preenchimento sólido">
            <a:extLst>
              <a:ext uri="{FF2B5EF4-FFF2-40B4-BE49-F238E27FC236}">
                <a16:creationId xmlns:a16="http://schemas.microsoft.com/office/drawing/2014/main" id="{C7039690-C23A-0843-A881-BFF64A11C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1488" y="7523621"/>
            <a:ext cx="914400" cy="914400"/>
          </a:xfrm>
          <a:prstGeom prst="rect">
            <a:avLst/>
          </a:prstGeom>
          <a:scene3d>
            <a:camera prst="orthographicFront">
              <a:rot lat="0" lon="11400000" rev="0"/>
            </a:camera>
            <a:lightRig rig="threePt" dir="t"/>
          </a:scene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0019D14-94CB-FC4A-9966-44C2CF962FF1}"/>
              </a:ext>
            </a:extLst>
          </p:cNvPr>
          <p:cNvSpPr txBox="1"/>
          <p:nvPr/>
        </p:nvSpPr>
        <p:spPr>
          <a:xfrm>
            <a:off x="3296456" y="7882357"/>
            <a:ext cx="3532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 da Operadora de Saúde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335C882-8E33-4B4D-B713-55D19E936F5C}"/>
              </a:ext>
            </a:extLst>
          </p:cNvPr>
          <p:cNvSpPr txBox="1"/>
          <p:nvPr/>
        </p:nvSpPr>
        <p:spPr>
          <a:xfrm>
            <a:off x="3296455" y="8766893"/>
            <a:ext cx="3429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 do Prestador de Saúde</a:t>
            </a:r>
          </a:p>
        </p:txBody>
      </p:sp>
      <p:sp>
        <p:nvSpPr>
          <p:cNvPr id="5" name="Retângulo 4">
            <a:hlinkClick r:id="rId7"/>
            <a:extLst>
              <a:ext uri="{FF2B5EF4-FFF2-40B4-BE49-F238E27FC236}">
                <a16:creationId xmlns:a16="http://schemas.microsoft.com/office/drawing/2014/main" id="{0CD3C6B7-BCE8-3EB4-5DFF-873CBF246406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D4ADCBC-E213-0ED7-FA40-9DE84CF2D969}"/>
              </a:ext>
            </a:extLst>
          </p:cNvPr>
          <p:cNvSpPr txBox="1"/>
          <p:nvPr/>
        </p:nvSpPr>
        <p:spPr>
          <a:xfrm>
            <a:off x="10824961" y="8711134"/>
            <a:ext cx="63367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9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Fonte: Anthony J. Chan, Jul/2017 - Journey </a:t>
            </a:r>
            <a:r>
              <a:rPr lang="pt-BR" sz="900" b="1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pt-BR" sz="9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900" b="1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Fee</a:t>
            </a:r>
            <a:r>
              <a:rPr lang="pt-BR" sz="9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-for-Service </a:t>
            </a:r>
            <a:r>
              <a:rPr lang="pt-BR" sz="900" b="1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sz="9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900" b="1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Value-Based</a:t>
            </a:r>
            <a:r>
              <a:rPr lang="pt-BR" sz="9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900" b="1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Reimbursement</a:t>
            </a:r>
            <a:endParaRPr lang="pt-BR" sz="900" b="1" i="1" dirty="0">
              <a:solidFill>
                <a:schemeClr val="tx1">
                  <a:lumMod val="65000"/>
                  <a:lumOff val="35000"/>
                </a:schemeClr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85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0" y="996888"/>
            <a:ext cx="1308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Pacotes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34DC3F-5AED-F344-A41C-AE54B6C8D047}"/>
              </a:ext>
            </a:extLst>
          </p:cNvPr>
          <p:cNvSpPr/>
          <p:nvPr/>
        </p:nvSpPr>
        <p:spPr>
          <a:xfrm>
            <a:off x="3006595" y="965295"/>
            <a:ext cx="12091228" cy="615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Pacote de procedimentos cirúrgicos (HM + MAT + MED + Procedimento + SADT)</a:t>
            </a:r>
          </a:p>
          <a:p>
            <a:pPr marL="1142819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Pacote de Parto</a:t>
            </a:r>
          </a:p>
          <a:p>
            <a:pPr marL="1142819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Pacote de cirurgia cardíaca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Diária Global (Diária hospitalar com itens inclusos - taxas, procedimentos etc.) </a:t>
            </a:r>
          </a:p>
          <a:p>
            <a:pPr marL="1142819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Diária Global Clínica (engloba taxas de serviços, taxa de equipamentos,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gasoterapia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medicamentos de uso clínico, exceto ATB)</a:t>
            </a:r>
          </a:p>
          <a:p>
            <a:pPr marL="1142819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Diária Global de UTI (engloba taxas de serviços, taxa de equipamentos,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gasoterapia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materiais de intubação, ventilador, monitora cardíaco, bombas de infusão, medicamentos de uso clínico, exceto ATB)</a:t>
            </a:r>
          </a:p>
          <a:p>
            <a:pPr marL="1142819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Itens não inclusos são pagos por FFS (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Service)</a:t>
            </a:r>
          </a:p>
        </p:txBody>
      </p:sp>
      <p:pic>
        <p:nvPicPr>
          <p:cNvPr id="3074" name="Picture 2" descr="Pacote imagens de stock, fotos de Pacote | Baixar no Depositphotos">
            <a:extLst>
              <a:ext uri="{FF2B5EF4-FFF2-40B4-BE49-F238E27FC236}">
                <a16:creationId xmlns:a16="http://schemas.microsoft.com/office/drawing/2014/main" id="{1B861EFE-6BEF-8D45-845A-3B010295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238" y="7375748"/>
            <a:ext cx="3187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 descr="Velocímetro baixo com preenchimento sólido">
            <a:extLst>
              <a:ext uri="{FF2B5EF4-FFF2-40B4-BE49-F238E27FC236}">
                <a16:creationId xmlns:a16="http://schemas.microsoft.com/office/drawing/2014/main" id="{F9C524F9-FBD1-554A-952E-B7A306301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1488" y="7879804"/>
            <a:ext cx="914400" cy="914400"/>
          </a:xfrm>
          <a:prstGeom prst="rect">
            <a:avLst/>
          </a:prstGeom>
        </p:spPr>
      </p:pic>
      <p:pic>
        <p:nvPicPr>
          <p:cNvPr id="12" name="Gráfico 11" descr="Velocímetro baixo com preenchimento sólido">
            <a:extLst>
              <a:ext uri="{FF2B5EF4-FFF2-40B4-BE49-F238E27FC236}">
                <a16:creationId xmlns:a16="http://schemas.microsoft.com/office/drawing/2014/main" id="{7D32F1F4-93D8-764C-BC31-BF8162186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1488" y="8749916"/>
            <a:ext cx="914400" cy="914400"/>
          </a:xfrm>
          <a:prstGeom prst="rect">
            <a:avLst/>
          </a:prstGeom>
          <a:scene3d>
            <a:camera prst="orthographicFront">
              <a:rot lat="0" lon="11400000" rev="0"/>
            </a:camera>
            <a:lightRig rig="threePt" dir="t"/>
          </a:scene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898AFA-28CA-7845-B57B-53D62BB01328}"/>
              </a:ext>
            </a:extLst>
          </p:cNvPr>
          <p:cNvSpPr txBox="1"/>
          <p:nvPr/>
        </p:nvSpPr>
        <p:spPr>
          <a:xfrm>
            <a:off x="3296456" y="8242397"/>
            <a:ext cx="3532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 da Operadora de Saúde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7991093-A755-6348-BAF5-F10FA9223833}"/>
              </a:ext>
            </a:extLst>
          </p:cNvPr>
          <p:cNvSpPr txBox="1"/>
          <p:nvPr/>
        </p:nvSpPr>
        <p:spPr>
          <a:xfrm>
            <a:off x="3296455" y="9126933"/>
            <a:ext cx="3429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 do Prestador de Saúde</a:t>
            </a:r>
          </a:p>
        </p:txBody>
      </p:sp>
      <p:sp>
        <p:nvSpPr>
          <p:cNvPr id="5" name="Retângulo 4">
            <a:hlinkClick r:id="rId7"/>
            <a:extLst>
              <a:ext uri="{FF2B5EF4-FFF2-40B4-BE49-F238E27FC236}">
                <a16:creationId xmlns:a16="http://schemas.microsoft.com/office/drawing/2014/main" id="{8D49B8F0-CC1F-7BDE-912F-ECCEEB21E631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488689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9"/>
            <a:ext cx="4986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Pagamento por Performance (PFP ou P4P)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34DC3F-5AED-F344-A41C-AE54B6C8D047}"/>
              </a:ext>
            </a:extLst>
          </p:cNvPr>
          <p:cNvSpPr/>
          <p:nvPr/>
        </p:nvSpPr>
        <p:spPr>
          <a:xfrm>
            <a:off x="2738346" y="741306"/>
            <a:ext cx="12577448" cy="1529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Capitation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(Valor cobrado por beneficiário, incluindo tudo o que se pactuou no modelo)</a:t>
            </a:r>
          </a:p>
          <a:p>
            <a:pPr lvl="1">
              <a:lnSpc>
                <a:spcPct val="200000"/>
              </a:lnSpc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APS - Atenção Primária à Saúde (coordenação integral do paciente - resolutividade em média em 80%)</a:t>
            </a:r>
          </a:p>
        </p:txBody>
      </p:sp>
      <p:pic>
        <p:nvPicPr>
          <p:cNvPr id="7170" name="Picture 2" descr="What is Capitation?">
            <a:extLst>
              <a:ext uri="{FF2B5EF4-FFF2-40B4-BE49-F238E27FC236}">
                <a16:creationId xmlns:a16="http://schemas.microsoft.com/office/drawing/2014/main" id="{F522F50D-F9EF-D71A-B059-5C6E430CA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8" y="6356266"/>
            <a:ext cx="6420925" cy="3611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696A801A-D802-D538-04EA-2BD5489A9E74}"/>
              </a:ext>
            </a:extLst>
          </p:cNvPr>
          <p:cNvSpPr/>
          <p:nvPr/>
        </p:nvSpPr>
        <p:spPr>
          <a:xfrm>
            <a:off x="3599384" y="3966334"/>
            <a:ext cx="2736304" cy="18252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/>
              <a:t>Médico</a:t>
            </a:r>
          </a:p>
          <a:p>
            <a:pPr algn="ctr"/>
            <a:r>
              <a:rPr lang="pt-BR" sz="2000" b="1" i="1" dirty="0"/>
              <a:t>Enfermagem</a:t>
            </a:r>
          </a:p>
          <a:p>
            <a:pPr algn="ctr"/>
            <a:r>
              <a:rPr lang="pt-BR" sz="2000" b="1" i="1" dirty="0"/>
              <a:t>Nutrição</a:t>
            </a:r>
          </a:p>
          <a:p>
            <a:pPr algn="ctr"/>
            <a:r>
              <a:rPr lang="pt-BR" sz="2000" b="1" i="1" dirty="0"/>
              <a:t>Psicologia</a:t>
            </a:r>
          </a:p>
          <a:p>
            <a:pPr algn="ctr"/>
            <a:r>
              <a:rPr lang="pt-BR" sz="2000" b="1" i="1" dirty="0"/>
              <a:t>Exames Básicos</a:t>
            </a:r>
          </a:p>
          <a:p>
            <a:pPr algn="ctr"/>
            <a:r>
              <a:rPr lang="pt-BR" sz="2000" b="1" i="1" dirty="0"/>
              <a:t>DIU</a:t>
            </a:r>
          </a:p>
        </p:txBody>
      </p:sp>
      <p:sp>
        <p:nvSpPr>
          <p:cNvPr id="11" name="Seta para a Direita 10">
            <a:extLst>
              <a:ext uri="{FF2B5EF4-FFF2-40B4-BE49-F238E27FC236}">
                <a16:creationId xmlns:a16="http://schemas.microsoft.com/office/drawing/2014/main" id="{362E8FD8-5ED4-5EE8-CFC6-A0549DFBAD67}"/>
              </a:ext>
            </a:extLst>
          </p:cNvPr>
          <p:cNvSpPr/>
          <p:nvPr/>
        </p:nvSpPr>
        <p:spPr>
          <a:xfrm>
            <a:off x="6551881" y="4734936"/>
            <a:ext cx="1224136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BAC7A4A7-0532-BB00-5D70-33F2F4CCF287}"/>
              </a:ext>
            </a:extLst>
          </p:cNvPr>
          <p:cNvSpPr/>
          <p:nvPr/>
        </p:nvSpPr>
        <p:spPr>
          <a:xfrm>
            <a:off x="8012991" y="3966334"/>
            <a:ext cx="2862795" cy="18252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/>
              <a:t>Série de Encontros (conforme necessidade)</a:t>
            </a:r>
          </a:p>
        </p:txBody>
      </p:sp>
      <p:sp>
        <p:nvSpPr>
          <p:cNvPr id="17" name="Seta para a Direita 16">
            <a:extLst>
              <a:ext uri="{FF2B5EF4-FFF2-40B4-BE49-F238E27FC236}">
                <a16:creationId xmlns:a16="http://schemas.microsoft.com/office/drawing/2014/main" id="{05252B29-577A-8288-EEE0-F918451893C8}"/>
              </a:ext>
            </a:extLst>
          </p:cNvPr>
          <p:cNvSpPr/>
          <p:nvPr/>
        </p:nvSpPr>
        <p:spPr>
          <a:xfrm>
            <a:off x="11054008" y="4734936"/>
            <a:ext cx="1224136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2B02FCAD-C06E-2944-4B1E-A4249769CB3E}"/>
              </a:ext>
            </a:extLst>
          </p:cNvPr>
          <p:cNvSpPr/>
          <p:nvPr/>
        </p:nvSpPr>
        <p:spPr>
          <a:xfrm>
            <a:off x="12405309" y="3962874"/>
            <a:ext cx="2736304" cy="18252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/>
              <a:t>Resultados e Remuneração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5A39CE-A116-9588-CD89-106435F08DA2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6" name="Retângulo 5">
            <a:hlinkClick r:id="rId3"/>
            <a:extLst>
              <a:ext uri="{FF2B5EF4-FFF2-40B4-BE49-F238E27FC236}">
                <a16:creationId xmlns:a16="http://schemas.microsoft.com/office/drawing/2014/main" id="{AD8F39C1-674F-9788-2F3A-9A494F626A9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886987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9"/>
            <a:ext cx="4985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Pagamento por Performance (PFP ou P4P)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34DC3F-5AED-F344-A41C-AE54B6C8D047}"/>
              </a:ext>
            </a:extLst>
          </p:cNvPr>
          <p:cNvSpPr/>
          <p:nvPr/>
        </p:nvSpPr>
        <p:spPr>
          <a:xfrm>
            <a:off x="2663280" y="1246892"/>
            <a:ext cx="14889614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Risk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(distribuir os riscos entre diferentes partes, de forma que nenhuma delas tenha um impacto final desfavorável)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Testes genéticos para sensibilidade de uso de drogas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Tratamentos medicamentosos de altíssimo custo </a:t>
            </a:r>
            <a:r>
              <a:rPr lang="pt-BR" sz="22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200" b="0" i="0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custos de medicamentos caros possam ser mitigados em desfechos clínicos não favoráveis)</a:t>
            </a:r>
            <a:endParaRPr lang="pt-BR" sz="2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C414CC-6C34-032A-1355-556BCED67C0E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6" name="Retângulo 5">
            <a:hlinkClick r:id="rId2"/>
            <a:extLst>
              <a:ext uri="{FF2B5EF4-FFF2-40B4-BE49-F238E27FC236}">
                <a16:creationId xmlns:a16="http://schemas.microsoft.com/office/drawing/2014/main" id="{F677B914-6C78-24ED-325B-597E21995E18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3076" name="Picture 4" descr="Lean Construction Blog">
            <a:extLst>
              <a:ext uri="{FF2B5EF4-FFF2-40B4-BE49-F238E27FC236}">
                <a16:creationId xmlns:a16="http://schemas.microsoft.com/office/drawing/2014/main" id="{89F5D648-26FE-2F1A-EF11-3B47889F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589" y="4420175"/>
            <a:ext cx="6989271" cy="466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 Modelo de Remuneração Risk Sharing na Saúde Suplementar Brasileira a  partir de 2024">
            <a:extLst>
              <a:ext uri="{FF2B5EF4-FFF2-40B4-BE49-F238E27FC236}">
                <a16:creationId xmlns:a16="http://schemas.microsoft.com/office/drawing/2014/main" id="{3663EC35-6F03-F801-6868-9A174837E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63" y="4424218"/>
            <a:ext cx="8105572" cy="465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06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9"/>
            <a:ext cx="4985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Pagamento por Performance (PFP ou P4P)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34DC3F-5AED-F344-A41C-AE54B6C8D047}"/>
              </a:ext>
            </a:extLst>
          </p:cNvPr>
          <p:cNvSpPr/>
          <p:nvPr/>
        </p:nvSpPr>
        <p:spPr>
          <a:xfrm>
            <a:off x="2738346" y="881031"/>
            <a:ext cx="12577448" cy="3447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Bundled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Services (pagamento por episódio, ajustados pelo risco de uma determinada condição clínica)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Gestação (baixo ou alto risco)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Tratamento da Insuficiência cardíaca (Leve, moderada ou grave)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Diabetes (baixo ou alto risco)</a:t>
            </a:r>
          </a:p>
        </p:txBody>
      </p:sp>
      <p:pic>
        <p:nvPicPr>
          <p:cNvPr id="8194" name="Picture 2" descr="Bundled Payments: What Does the Evidence Say? :: Altarum - Healthcare Value  Hub">
            <a:extLst>
              <a:ext uri="{FF2B5EF4-FFF2-40B4-BE49-F238E27FC236}">
                <a16:creationId xmlns:a16="http://schemas.microsoft.com/office/drawing/2014/main" id="{02B95D55-B57D-883A-AB36-57589C97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495" y="3407906"/>
            <a:ext cx="5215804" cy="63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ealth Care Transformation Task Force | Task Force Releases New Clinical  Episode Model Resources">
            <a:extLst>
              <a:ext uri="{FF2B5EF4-FFF2-40B4-BE49-F238E27FC236}">
                <a16:creationId xmlns:a16="http://schemas.microsoft.com/office/drawing/2014/main" id="{23A48FA1-1259-AD9E-39BF-40FC1E9CF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4561103"/>
            <a:ext cx="7798495" cy="48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629A1DD-1D45-4184-08F8-A6523454E228}"/>
              </a:ext>
            </a:extLst>
          </p:cNvPr>
          <p:cNvSpPr txBox="1"/>
          <p:nvPr/>
        </p:nvSpPr>
        <p:spPr>
          <a:xfrm>
            <a:off x="2879589" y="9290113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Health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Force, 2020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DFF4B0-C575-AA8C-06FC-999B593D0506}"/>
              </a:ext>
            </a:extLst>
          </p:cNvPr>
          <p:cNvSpPr txBox="1"/>
          <p:nvPr/>
        </p:nvSpPr>
        <p:spPr>
          <a:xfrm>
            <a:off x="10225738" y="9290113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Health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HUB, 2019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C414CC-6C34-032A-1355-556BCED67C0E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6" name="Retângulo 5">
            <a:hlinkClick r:id="rId4"/>
            <a:extLst>
              <a:ext uri="{FF2B5EF4-FFF2-40B4-BE49-F238E27FC236}">
                <a16:creationId xmlns:a16="http://schemas.microsoft.com/office/drawing/2014/main" id="{F677B914-6C78-24ED-325B-597E21995E18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5594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CB19FAC-0E97-5946-9BFF-E6EF63E0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98860"/>
            <a:ext cx="46225968" cy="3840480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Tabelas de Pagamento – Sistema Privado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742C976-6EE8-B648-A487-D4CF3EDC6FA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2823499-C254-DB42-81D4-8D43CCF8549E}"/>
              </a:ext>
            </a:extLst>
          </p:cNvPr>
          <p:cNvSpPr/>
          <p:nvPr/>
        </p:nvSpPr>
        <p:spPr>
          <a:xfrm>
            <a:off x="7821816" y="2359728"/>
            <a:ext cx="3744415" cy="1287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 90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 92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 96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4B834A-C0E9-BA4C-B298-3AB6E6D702EC}"/>
              </a:ext>
            </a:extLst>
          </p:cNvPr>
          <p:cNvSpPr/>
          <p:nvPr/>
        </p:nvSpPr>
        <p:spPr>
          <a:xfrm>
            <a:off x="7821816" y="5143500"/>
            <a:ext cx="5319983" cy="492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pt-BR" sz="2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($ CH * Quantidade de </a:t>
            </a:r>
            <a:r>
              <a:rPr lang="pt-BR" sz="2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CHs</a:t>
            </a:r>
            <a:r>
              <a:rPr lang="pt-BR" sz="2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= Preço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5AC520E-6CCF-1442-8145-AF52BFC00F4F}"/>
              </a:ext>
            </a:extLst>
          </p:cNvPr>
          <p:cNvSpPr/>
          <p:nvPr/>
        </p:nvSpPr>
        <p:spPr>
          <a:xfrm>
            <a:off x="7821816" y="6019928"/>
            <a:ext cx="6414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Coeficiente de Honorários (CH)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 estipulado entre prestador e operadora de plano de saúde no momento do credenciamento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B809491-60A4-C24C-8182-F7BB6DF18ECE}"/>
              </a:ext>
            </a:extLst>
          </p:cNvPr>
          <p:cNvSpPr/>
          <p:nvPr/>
        </p:nvSpPr>
        <p:spPr>
          <a:xfrm>
            <a:off x="7718547" y="1990396"/>
            <a:ext cx="173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Tabelas Vigentes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hlinkClick r:id="rId2"/>
            <a:extLst>
              <a:ext uri="{FF2B5EF4-FFF2-40B4-BE49-F238E27FC236}">
                <a16:creationId xmlns:a16="http://schemas.microsoft.com/office/drawing/2014/main" id="{5CC9C977-55ED-18E4-C730-80A33F07F7AE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591712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9"/>
            <a:ext cx="4985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Pagamento por Performance (PFP ou P4P)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34DC3F-5AED-F344-A41C-AE54B6C8D047}"/>
              </a:ext>
            </a:extLst>
          </p:cNvPr>
          <p:cNvSpPr/>
          <p:nvPr/>
        </p:nvSpPr>
        <p:spPr>
          <a:xfrm>
            <a:off x="2738346" y="1634716"/>
            <a:ext cx="12577448" cy="303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DRG -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Diagnosis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(sistema estatístico de classificação para categorizar pacientes com condições médicas semelhantes e que requerem tratamentos e recursos semelhantes)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Remunera-se o tratamento de uma determinada condição clínica do começo ao fim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 como base a CID (Classificação Internacional de Doenças)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Barreiras para precificação, pois há variações nas comorbidades</a:t>
            </a:r>
          </a:p>
        </p:txBody>
      </p:sp>
      <p:pic>
        <p:nvPicPr>
          <p:cNvPr id="16" name="Imagem 15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FC73C53D-8E4B-E5D8-E9A6-0DB695972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434" y="5343514"/>
            <a:ext cx="6109296" cy="261933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ADC405E-97D0-FC66-0114-A9FA4C3B744D}"/>
              </a:ext>
            </a:extLst>
          </p:cNvPr>
          <p:cNvSpPr txBox="1"/>
          <p:nvPr/>
        </p:nvSpPr>
        <p:spPr>
          <a:xfrm>
            <a:off x="9432032" y="7962847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PWC Brasil, 2019</a:t>
            </a:r>
          </a:p>
        </p:txBody>
      </p:sp>
      <p:pic>
        <p:nvPicPr>
          <p:cNvPr id="19" name="Imagem 18" descr="Interface gráfica do usuário, Texto, Tabela&#10;&#10;Descrição gerada automaticamente com confiança média">
            <a:extLst>
              <a:ext uri="{FF2B5EF4-FFF2-40B4-BE49-F238E27FC236}">
                <a16:creationId xmlns:a16="http://schemas.microsoft.com/office/drawing/2014/main" id="{D2962A3C-62E9-1207-A4A7-7469B7DCD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12" y="4873576"/>
            <a:ext cx="6642458" cy="51508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220E38C-E620-C97B-C4A3-2161449C95A6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6" name="Retângulo 5">
            <a:hlinkClick r:id="rId4"/>
            <a:extLst>
              <a:ext uri="{FF2B5EF4-FFF2-40B4-BE49-F238E27FC236}">
                <a16:creationId xmlns:a16="http://schemas.microsoft.com/office/drawing/2014/main" id="{87716507-600C-A6A8-F88B-91DFEE6801C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229766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9"/>
            <a:ext cx="4986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200" i="1">
                <a:solidFill>
                  <a:srgbClr val="003E7E"/>
                </a:solidFill>
              </a:defRPr>
            </a:lvl1pPr>
          </a:lstStyle>
          <a:p>
            <a:r>
              <a:rPr lang="pt-BR" i="0" dirty="0">
                <a:latin typeface="Calibri" panose="020F0502020204030204" pitchFamily="34" charset="0"/>
                <a:cs typeface="Calibri" panose="020F0502020204030204" pitchFamily="34" charset="0"/>
              </a:rPr>
              <a:t>Pagamento por Performance (PFP ou P4P)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34DC3F-5AED-F344-A41C-AE54B6C8D047}"/>
              </a:ext>
            </a:extLst>
          </p:cNvPr>
          <p:cNvSpPr/>
          <p:nvPr/>
        </p:nvSpPr>
        <p:spPr>
          <a:xfrm>
            <a:off x="2738346" y="1634717"/>
            <a:ext cx="12577448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VBHC –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Health 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(avalia desfechos de “valor” para o paciente)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Pagamento pelo desfecho positivo numa cirurgia de coluna ou numa cirurgia de vesícula biliar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Paga-se um valor acordado ”mediano”,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bonificação em resultados &gt; “X”.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Penaliza-se em resultados &lt; “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pic>
        <p:nvPicPr>
          <p:cNvPr id="11266" name="Picture 2" descr="VBHC – IATS">
            <a:extLst>
              <a:ext uri="{FF2B5EF4-FFF2-40B4-BE49-F238E27FC236}">
                <a16:creationId xmlns:a16="http://schemas.microsoft.com/office/drawing/2014/main" id="{CCC4B269-F640-9E28-125F-0616E8F9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18" y="4249125"/>
            <a:ext cx="9985103" cy="553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AC85C80-044F-31E1-B558-F7F261C42822}"/>
              </a:ext>
            </a:extLst>
          </p:cNvPr>
          <p:cNvSpPr txBox="1"/>
          <p:nvPr/>
        </p:nvSpPr>
        <p:spPr>
          <a:xfrm>
            <a:off x="4268379" y="9151611"/>
            <a:ext cx="7797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IATS – Instituto de Avaliação de Tecnologias em Saúde, 2020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D8014D-C470-8E42-FCF7-9275ABB0BD28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6" name="Retângulo 5">
            <a:hlinkClick r:id="rId3"/>
            <a:extLst>
              <a:ext uri="{FF2B5EF4-FFF2-40B4-BE49-F238E27FC236}">
                <a16:creationId xmlns:a16="http://schemas.microsoft.com/office/drawing/2014/main" id="{5CB4DB94-40D3-5419-F7C5-191E086A2583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637792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3103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em Saúde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6AF0115-9426-384B-96FC-A018746EEFB8}"/>
              </a:ext>
            </a:extLst>
          </p:cNvPr>
          <p:cNvSpPr/>
          <p:nvPr/>
        </p:nvSpPr>
        <p:spPr>
          <a:xfrm>
            <a:off x="5631664" y="1982357"/>
            <a:ext cx="8552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Experiência Relatada pelo Paciente (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Patient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Reported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 Experience) 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370025E-DF98-294E-8329-6C3C6A0E9B1E}"/>
              </a:ext>
            </a:extLst>
          </p:cNvPr>
          <p:cNvSpPr/>
          <p:nvPr/>
        </p:nvSpPr>
        <p:spPr>
          <a:xfrm>
            <a:off x="5631664" y="6523196"/>
            <a:ext cx="8685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Desfechos Medidos pelo Paciente (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Patient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Reported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Outcome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Measure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)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8B4523FF-4A5D-4D40-A660-DA2A6726DC9C}"/>
              </a:ext>
            </a:extLst>
          </p:cNvPr>
          <p:cNvSpPr/>
          <p:nvPr/>
        </p:nvSpPr>
        <p:spPr>
          <a:xfrm>
            <a:off x="3023320" y="1615108"/>
            <a:ext cx="244827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PREMS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D646C0B9-D679-F147-81D7-C07A7E47CE4E}"/>
              </a:ext>
            </a:extLst>
          </p:cNvPr>
          <p:cNvSpPr/>
          <p:nvPr/>
        </p:nvSpPr>
        <p:spPr>
          <a:xfrm>
            <a:off x="3030325" y="6151612"/>
            <a:ext cx="2448272" cy="1080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PROMS</a:t>
            </a:r>
          </a:p>
        </p:txBody>
      </p:sp>
      <p:pic>
        <p:nvPicPr>
          <p:cNvPr id="9220" name="Picture 4" descr="O que é NPS, como calcular Net Promoter Score e exemplos">
            <a:extLst>
              <a:ext uri="{FF2B5EF4-FFF2-40B4-BE49-F238E27FC236}">
                <a16:creationId xmlns:a16="http://schemas.microsoft.com/office/drawing/2014/main" id="{3DEB99F6-15E2-FA41-9952-9ACFE0D0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32" y="2500390"/>
            <a:ext cx="6120680" cy="355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24CF9B8-4492-6E46-A005-B37BB58FD951}"/>
              </a:ext>
            </a:extLst>
          </p:cNvPr>
          <p:cNvSpPr/>
          <p:nvPr/>
        </p:nvSpPr>
        <p:spPr>
          <a:xfrm>
            <a:off x="3030326" y="7525353"/>
            <a:ext cx="118943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As perguntas são feitas conforme o tratamento realizado (exemplo):</a:t>
            </a: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 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Você consegue caminhar sem ficar ofegante?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É capaz de subir escadas?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Consegue limpar a casa?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cs typeface="Calibri" panose="020F0502020204030204" pitchFamily="34" charset="0"/>
              </a:rPr>
              <a:t>Sente-se deprimido?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D24323E8-F2C7-F719-267B-2114A2B849F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063198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703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em Saúde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1" y="996888"/>
            <a:ext cx="6299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Pagamento por Performance (PFP ou P4P)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34DC3F-5AED-F344-A41C-AE54B6C8D047}"/>
              </a:ext>
            </a:extLst>
          </p:cNvPr>
          <p:cNvSpPr/>
          <p:nvPr/>
        </p:nvSpPr>
        <p:spPr>
          <a:xfrm>
            <a:off x="2855275" y="996888"/>
            <a:ext cx="14841053" cy="863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Capitation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(Valor cobrado por beneficiário, incluindo tudo o que se pactuou no modelo)</a:t>
            </a:r>
          </a:p>
          <a:p>
            <a:pPr marL="971369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APS - Atenção Primária à Saúde (coordenação integral do paciente, sendo resolutivo em média em 80%)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(distribuir os riscos entre diferentes partes, de forma que nenhuma delas tenha um impacto final desfavorável)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Testes genéticos para sensibilidade de uso de drogas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Tratamentos medicamentosos de altíssimo custo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Bundled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Services (pagamento por episódio, ajustados pelo risco de uma determinada condição clínica)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Gestação (baixo ou alto risco)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Tratamento da Insuficiência cardíaca (Leve, moderada ou grave)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Diabetes (baixo ou alto risco)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DRG -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Diagnosis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(sistema estatístico de classificação de internação de pacientes em grupos diagnósticos)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Remunera-se o tratamento de uma determinada condição clínica do começo ao fim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 como base a CID (Classificação Internacional de Doenças)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Barreiras para precificação, pois há variações nas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co-morbidades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VBHC –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Health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(avalia desfechos de “valor” para o paciente)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Pagamento pelo desfecho positivo numa cirurgia de coluna ou numa cirurgia de vesícula biliar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Paga-se um valor acordado ”mediano”,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bonificação em resultados &gt; “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”. 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Penaliza-se em resultados &lt; “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B478828-7D5A-B140-BF9A-675B5EDAD47A}"/>
              </a:ext>
            </a:extLst>
          </p:cNvPr>
          <p:cNvSpPr txBox="1"/>
          <p:nvPr/>
        </p:nvSpPr>
        <p:spPr>
          <a:xfrm>
            <a:off x="9432033" y="8411021"/>
            <a:ext cx="3532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 da Operadora de Saúde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27972B0-55B5-BD4A-B4AD-6C5DC3F9C8B4}"/>
              </a:ext>
            </a:extLst>
          </p:cNvPr>
          <p:cNvSpPr txBox="1"/>
          <p:nvPr/>
        </p:nvSpPr>
        <p:spPr>
          <a:xfrm>
            <a:off x="9432032" y="9057829"/>
            <a:ext cx="3429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 do Prestador de Saúde</a:t>
            </a:r>
          </a:p>
        </p:txBody>
      </p:sp>
      <p:pic>
        <p:nvPicPr>
          <p:cNvPr id="14" name="Gráfico 13" descr="Velocímetro médio com preenchimento sólido">
            <a:extLst>
              <a:ext uri="{FF2B5EF4-FFF2-40B4-BE49-F238E27FC236}">
                <a16:creationId xmlns:a16="http://schemas.microsoft.com/office/drawing/2014/main" id="{16C85288-3015-B34E-8CB4-07B9DA02D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7065" y="8041140"/>
            <a:ext cx="914400" cy="914400"/>
          </a:xfrm>
          <a:prstGeom prst="rect">
            <a:avLst/>
          </a:prstGeom>
        </p:spPr>
      </p:pic>
      <p:pic>
        <p:nvPicPr>
          <p:cNvPr id="15" name="Gráfico 14" descr="Velocímetro médio com preenchimento sólido">
            <a:extLst>
              <a:ext uri="{FF2B5EF4-FFF2-40B4-BE49-F238E27FC236}">
                <a16:creationId xmlns:a16="http://schemas.microsoft.com/office/drawing/2014/main" id="{71A37620-F452-504B-BDA2-31866977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45648" y="8691148"/>
            <a:ext cx="914400" cy="914400"/>
          </a:xfrm>
          <a:prstGeom prst="rect">
            <a:avLst/>
          </a:prstGeom>
        </p:spPr>
      </p:pic>
      <p:sp>
        <p:nvSpPr>
          <p:cNvPr id="5" name="Retângulo 4">
            <a:hlinkClick r:id="rId4"/>
            <a:extLst>
              <a:ext uri="{FF2B5EF4-FFF2-40B4-BE49-F238E27FC236}">
                <a16:creationId xmlns:a16="http://schemas.microsoft.com/office/drawing/2014/main" id="{F93AA5BD-B4DE-6FAF-A183-8B0CD1330A3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588460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4139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para o Paciente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0" y="996888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VBHC</a:t>
            </a:r>
          </a:p>
        </p:txBody>
      </p:sp>
      <p:pic>
        <p:nvPicPr>
          <p:cNvPr id="10" name="Imagem 9" descr="Homem ao lado de 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CE674F4-C63A-FD42-A072-95DB8CA3D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752920"/>
            <a:ext cx="13120860" cy="648692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F4FE5C9-5FFD-1C43-B65A-27C6F4C8961E}"/>
              </a:ext>
            </a:extLst>
          </p:cNvPr>
          <p:cNvSpPr/>
          <p:nvPr/>
        </p:nvSpPr>
        <p:spPr>
          <a:xfrm>
            <a:off x="7415808" y="8223538"/>
            <a:ext cx="25058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www.ichom.org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sp>
        <p:nvSpPr>
          <p:cNvPr id="5" name="Retângulo 4">
            <a:hlinkClick r:id="rId3"/>
            <a:extLst>
              <a:ext uri="{FF2B5EF4-FFF2-40B4-BE49-F238E27FC236}">
                <a16:creationId xmlns:a16="http://schemas.microsoft.com/office/drawing/2014/main" id="{8AB764B8-9856-0641-EF56-1C5A94B9943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608236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4139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para o Paciente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AA1250-B173-0D41-A3FF-3CF8699C4D14}"/>
              </a:ext>
            </a:extLst>
          </p:cNvPr>
          <p:cNvSpPr txBox="1"/>
          <p:nvPr/>
        </p:nvSpPr>
        <p:spPr>
          <a:xfrm>
            <a:off x="2663280" y="996888"/>
            <a:ext cx="1234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ICHOM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F4FE5C9-5FFD-1C43-B65A-27C6F4C8961E}"/>
              </a:ext>
            </a:extLst>
          </p:cNvPr>
          <p:cNvSpPr/>
          <p:nvPr/>
        </p:nvSpPr>
        <p:spPr>
          <a:xfrm>
            <a:off x="7271793" y="9783370"/>
            <a:ext cx="2505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pt-BR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pt-BR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www.ichom.org</a:t>
            </a:r>
            <a:r>
              <a:rPr lang="pt-BR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pic>
        <p:nvPicPr>
          <p:cNvPr id="12" name="Imagem 11" descr="Foto de homem&#10;&#10;Descrição gerada automaticamente com confiança baixa">
            <a:extLst>
              <a:ext uri="{FF2B5EF4-FFF2-40B4-BE49-F238E27FC236}">
                <a16:creationId xmlns:a16="http://schemas.microsoft.com/office/drawing/2014/main" id="{F0291CF2-0073-594F-BF09-A76C4A718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311142"/>
            <a:ext cx="13029794" cy="639864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C3B98C7-927B-DE47-8968-039493E7C5B7}"/>
              </a:ext>
            </a:extLst>
          </p:cNvPr>
          <p:cNvSpPr/>
          <p:nvPr/>
        </p:nvSpPr>
        <p:spPr>
          <a:xfrm>
            <a:off x="2612509" y="1183137"/>
            <a:ext cx="12694266" cy="218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2819" lvl="1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Linhas de cuidados para diversas condições e grupos etários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Benchmarking (exemplos e Cases comparativos)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Standarts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(modelos padrões)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implementar</a:t>
            </a:r>
          </a:p>
        </p:txBody>
      </p:sp>
      <p:sp>
        <p:nvSpPr>
          <p:cNvPr id="5" name="Retângulo 4">
            <a:hlinkClick r:id="rId3"/>
            <a:extLst>
              <a:ext uri="{FF2B5EF4-FFF2-40B4-BE49-F238E27FC236}">
                <a16:creationId xmlns:a16="http://schemas.microsoft.com/office/drawing/2014/main" id="{73741AE6-FD5C-160E-464F-20F7385473A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4126050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690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Remuneração por Valor</a:t>
            </a:r>
          </a:p>
        </p:txBody>
      </p:sp>
      <p:pic>
        <p:nvPicPr>
          <p:cNvPr id="10" name="Imagem 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8234768-9C01-4048-9899-02C099413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70" y="1969922"/>
            <a:ext cx="3718895" cy="6504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E8B18BE2-8F1C-7D40-9CFB-31692B4F8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15" y="2300440"/>
            <a:ext cx="8322063" cy="6087735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B40E8E9E-BD3B-A448-A121-0168818CD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99" y="2300440"/>
            <a:ext cx="986281" cy="646331"/>
          </a:xfrm>
          <a:prstGeom prst="rect">
            <a:avLst/>
          </a:prstGeom>
        </p:spPr>
      </p:pic>
      <p:sp>
        <p:nvSpPr>
          <p:cNvPr id="2" name="Retângulo 1">
            <a:hlinkClick r:id="rId5"/>
            <a:extLst>
              <a:ext uri="{FF2B5EF4-FFF2-40B4-BE49-F238E27FC236}">
                <a16:creationId xmlns:a16="http://schemas.microsoft.com/office/drawing/2014/main" id="{E1465E01-8BF5-FDBA-DF64-A4837869A0C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917474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3103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em Saúde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D2DE108-50DB-BC46-81DF-DDD10F1B5B39}"/>
              </a:ext>
            </a:extLst>
          </p:cNvPr>
          <p:cNvSpPr/>
          <p:nvPr/>
        </p:nvSpPr>
        <p:spPr>
          <a:xfrm>
            <a:off x="6020033" y="5553762"/>
            <a:ext cx="6081262" cy="218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2819" lvl="1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Desfechos clínicos adequados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Experiência do paciente tem de ser boa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Eliminar desperdícios e ineficiências</a:t>
            </a:r>
          </a:p>
          <a:p>
            <a:pPr marL="1142819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Equipe de saúde com Bem-Estar</a:t>
            </a:r>
          </a:p>
        </p:txBody>
      </p:sp>
      <p:pic>
        <p:nvPicPr>
          <p:cNvPr id="7170" name="Picture 2" descr="The Era of the Quadruple Aim – The Kinetix Group">
            <a:extLst>
              <a:ext uri="{FF2B5EF4-FFF2-40B4-BE49-F238E27FC236}">
                <a16:creationId xmlns:a16="http://schemas.microsoft.com/office/drawing/2014/main" id="{3C29A09D-9F9A-0047-A18E-FC719603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70" y="1636825"/>
            <a:ext cx="3795862" cy="36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 para a Direita 4">
            <a:extLst>
              <a:ext uri="{FF2B5EF4-FFF2-40B4-BE49-F238E27FC236}">
                <a16:creationId xmlns:a16="http://schemas.microsoft.com/office/drawing/2014/main" id="{BF8CEDFD-BA22-364E-A1BA-8CA37BDEA847}"/>
              </a:ext>
            </a:extLst>
          </p:cNvPr>
          <p:cNvSpPr/>
          <p:nvPr/>
        </p:nvSpPr>
        <p:spPr>
          <a:xfrm>
            <a:off x="8153171" y="3252132"/>
            <a:ext cx="165618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Gráfico, Diagrama&#10;&#10;Descrição gerada automaticamente">
            <a:extLst>
              <a:ext uri="{FF2B5EF4-FFF2-40B4-BE49-F238E27FC236}">
                <a16:creationId xmlns:a16="http://schemas.microsoft.com/office/drawing/2014/main" id="{30981281-67B9-9348-85BC-C4D74824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54" y="1883312"/>
            <a:ext cx="3997749" cy="364005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8E33202-992D-0B4E-9A0E-ABFFE67BD183}"/>
              </a:ext>
            </a:extLst>
          </p:cNvPr>
          <p:cNvSpPr/>
          <p:nvPr/>
        </p:nvSpPr>
        <p:spPr>
          <a:xfrm>
            <a:off x="2972206" y="9829537"/>
            <a:ext cx="43567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thekinetixgroup.com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-era-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-quadruple-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sp>
        <p:nvSpPr>
          <p:cNvPr id="8" name="Retângulo 7">
            <a:hlinkClick r:id="rId4"/>
            <a:extLst>
              <a:ext uri="{FF2B5EF4-FFF2-40B4-BE49-F238E27FC236}">
                <a16:creationId xmlns:a16="http://schemas.microsoft.com/office/drawing/2014/main" id="{56615F7D-B818-95DE-6FAC-090FFE287E76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079230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2C10174-0058-5144-AB74-D44EAA9D6665}"/>
              </a:ext>
            </a:extLst>
          </p:cNvPr>
          <p:cNvSpPr txBox="1"/>
          <p:nvPr/>
        </p:nvSpPr>
        <p:spPr>
          <a:xfrm>
            <a:off x="2663280" y="318965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VBHC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485154-393C-8F45-8F69-C8ECB1A88FA6}"/>
              </a:ext>
            </a:extLst>
          </p:cNvPr>
          <p:cNvSpPr txBox="1"/>
          <p:nvPr/>
        </p:nvSpPr>
        <p:spPr>
          <a:xfrm>
            <a:off x="2663280" y="996889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Martini-</a:t>
            </a:r>
            <a:r>
              <a:rPr lang="pt-BR" sz="2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Klinik</a:t>
            </a:r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(Alemanha)</a:t>
            </a:r>
          </a:p>
        </p:txBody>
      </p:sp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341701E9-A0B6-C028-B162-99608B35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76" y="5863580"/>
            <a:ext cx="6552687" cy="34265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735293-25CF-5FBC-D868-BC7C66026DC0}"/>
              </a:ext>
            </a:extLst>
          </p:cNvPr>
          <p:cNvSpPr txBox="1"/>
          <p:nvPr/>
        </p:nvSpPr>
        <p:spPr>
          <a:xfrm>
            <a:off x="9836696" y="9374251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/bC1Jp8Tt9uQ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C856D92-8840-0AA1-C5DB-CC0626A041B9}"/>
              </a:ext>
            </a:extLst>
          </p:cNvPr>
          <p:cNvSpPr txBox="1"/>
          <p:nvPr/>
        </p:nvSpPr>
        <p:spPr>
          <a:xfrm>
            <a:off x="5245100" y="9378033"/>
            <a:ext cx="43309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www.martini-klinik.de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pic>
        <p:nvPicPr>
          <p:cNvPr id="16" name="Imagem 15" descr="Homem de camisa branca&#10;&#10;Descrição gerada automaticamente com confiança média">
            <a:extLst>
              <a:ext uri="{FF2B5EF4-FFF2-40B4-BE49-F238E27FC236}">
                <a16:creationId xmlns:a16="http://schemas.microsoft.com/office/drawing/2014/main" id="{FF052971-A3C6-E821-380B-0121484C0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61373"/>
            <a:ext cx="9594304" cy="4002624"/>
          </a:xfrm>
          <a:prstGeom prst="rect">
            <a:avLst/>
          </a:prstGeom>
        </p:spPr>
      </p:pic>
      <p:sp>
        <p:nvSpPr>
          <p:cNvPr id="2" name="Retângulo 1">
            <a:hlinkClick r:id="rId4"/>
            <a:extLst>
              <a:ext uri="{FF2B5EF4-FFF2-40B4-BE49-F238E27FC236}">
                <a16:creationId xmlns:a16="http://schemas.microsoft.com/office/drawing/2014/main" id="{A5F548E1-0AA6-737D-8BD7-C1C36F29367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4728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2C10174-0058-5144-AB74-D44EAA9D6665}"/>
              </a:ext>
            </a:extLst>
          </p:cNvPr>
          <p:cNvSpPr txBox="1"/>
          <p:nvPr/>
        </p:nvSpPr>
        <p:spPr>
          <a:xfrm>
            <a:off x="2663280" y="318965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VBHC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485154-393C-8F45-8F69-C8ECB1A88FA6}"/>
              </a:ext>
            </a:extLst>
          </p:cNvPr>
          <p:cNvSpPr txBox="1"/>
          <p:nvPr/>
        </p:nvSpPr>
        <p:spPr>
          <a:xfrm>
            <a:off x="2663280" y="996889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Martini-</a:t>
            </a:r>
            <a:r>
              <a:rPr lang="pt-BR" sz="24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Klinik</a:t>
            </a:r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(Alemanha)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735293-25CF-5FBC-D868-BC7C66026DC0}"/>
              </a:ext>
            </a:extLst>
          </p:cNvPr>
          <p:cNvSpPr txBox="1"/>
          <p:nvPr/>
        </p:nvSpPr>
        <p:spPr>
          <a:xfrm>
            <a:off x="11450151" y="8442823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youtu.be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/bC1Jp8Tt9uQ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C856D92-8840-0AA1-C5DB-CC0626A041B9}"/>
              </a:ext>
            </a:extLst>
          </p:cNvPr>
          <p:cNvSpPr txBox="1"/>
          <p:nvPr/>
        </p:nvSpPr>
        <p:spPr>
          <a:xfrm>
            <a:off x="3311352" y="8438946"/>
            <a:ext cx="7797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www.martini-klinik.de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pic>
        <p:nvPicPr>
          <p:cNvPr id="7" name="Mídia Online 6" descr="The Martini-Klinik: Improving Prostate Cancer Treatment">
            <a:hlinkClick r:id="" action="ppaction://media"/>
            <a:extLst>
              <a:ext uri="{FF2B5EF4-FFF2-40B4-BE49-F238E27FC236}">
                <a16:creationId xmlns:a16="http://schemas.microsoft.com/office/drawing/2014/main" id="{739931A8-EAAF-AABD-E945-F56CB20DF9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11353" y="1848054"/>
            <a:ext cx="11567799" cy="6535806"/>
          </a:xfrm>
          <a:prstGeom prst="rect">
            <a:avLst/>
          </a:prstGeom>
        </p:spPr>
      </p:pic>
      <p:sp>
        <p:nvSpPr>
          <p:cNvPr id="2" name="Retângulo 1">
            <a:hlinkClick r:id="rId4"/>
            <a:extLst>
              <a:ext uri="{FF2B5EF4-FFF2-40B4-BE49-F238E27FC236}">
                <a16:creationId xmlns:a16="http://schemas.microsoft.com/office/drawing/2014/main" id="{13A6F403-488E-A633-7D1A-288032B83C3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18782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CB19FAC-0E97-5946-9BFF-E6EF63E0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98860"/>
            <a:ext cx="46225968" cy="3840480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Tabelas de Pagamento – Sistema Privado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742C976-6EE8-B648-A487-D4CF3EDC6FA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2823499-C254-DB42-81D4-8D43CCF8549E}"/>
              </a:ext>
            </a:extLst>
          </p:cNvPr>
          <p:cNvSpPr/>
          <p:nvPr/>
        </p:nvSpPr>
        <p:spPr>
          <a:xfrm>
            <a:off x="2946086" y="4961186"/>
            <a:ext cx="3965666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CBHPM 3ª Edição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CBHPM 4ª Edição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CBHPM 5ª Edição – 2008 / 2009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CBHPM 2010 – 2010 / 2011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CBHPM 2012 – 2012 / 2013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CBHPM 2014 – 2014 / 2015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CBHPM 2016 – 2016 / 2017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CBHPM 2018 – 2018 / 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CBHPM 2020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4B834A-C0E9-BA4C-B298-3AB6E6D702EC}"/>
              </a:ext>
            </a:extLst>
          </p:cNvPr>
          <p:cNvSpPr/>
          <p:nvPr/>
        </p:nvSpPr>
        <p:spPr>
          <a:xfrm>
            <a:off x="7237534" y="7945334"/>
            <a:ext cx="9043972" cy="492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pt-BR" sz="2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($ do porte * $ do </a:t>
            </a:r>
            <a:r>
              <a:rPr lang="pt-BR" sz="26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sub-porte</a:t>
            </a:r>
            <a:r>
              <a:rPr lang="pt-BR" sz="2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+ ($ Operacional * UCO) = Preço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7CA050-AB6C-494C-B473-39E6338B50F5}"/>
              </a:ext>
            </a:extLst>
          </p:cNvPr>
          <p:cNvSpPr/>
          <p:nvPr/>
        </p:nvSpPr>
        <p:spPr>
          <a:xfrm>
            <a:off x="7288380" y="4408558"/>
            <a:ext cx="7735889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 tipos de Porte e 3 tipos de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Sub-porte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(A,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C)</a:t>
            </a:r>
          </a:p>
          <a:p>
            <a:pPr marL="1028519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complexidade técnica;</a:t>
            </a:r>
          </a:p>
          <a:p>
            <a:pPr marL="1028519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 de execução;</a:t>
            </a:r>
          </a:p>
          <a:p>
            <a:pPr marL="1028519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atenção requerida;</a:t>
            </a:r>
          </a:p>
          <a:p>
            <a:pPr marL="1028519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grau de treinamento para a capacitação do profissional</a:t>
            </a:r>
          </a:p>
          <a:p>
            <a:pPr marL="1028519" lvl="1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UCO (Unidade de Custo Operacional)</a:t>
            </a:r>
          </a:p>
          <a:p>
            <a:pPr marL="102851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SADT de cada especialidade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8992FA-0568-E645-BE45-163477D5BC78}"/>
              </a:ext>
            </a:extLst>
          </p:cNvPr>
          <p:cNvSpPr/>
          <p:nvPr/>
        </p:nvSpPr>
        <p:spPr>
          <a:xfrm>
            <a:off x="2946086" y="4591854"/>
            <a:ext cx="173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Tabelas Vigentes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474217F-F45B-4B42-A4B1-B12B28EB6573}"/>
              </a:ext>
            </a:extLst>
          </p:cNvPr>
          <p:cNvSpPr/>
          <p:nvPr/>
        </p:nvSpPr>
        <p:spPr>
          <a:xfrm>
            <a:off x="6751041" y="8767180"/>
            <a:ext cx="92504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Reajustada pelo INPC (Índice Nacional de preços ao Consumidor)</a:t>
            </a:r>
          </a:p>
          <a:p>
            <a:pPr algn="ctr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UCO =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$ 24,24 (Out/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 descr="CBHPM - AMB">
            <a:extLst>
              <a:ext uri="{FF2B5EF4-FFF2-40B4-BE49-F238E27FC236}">
                <a16:creationId xmlns:a16="http://schemas.microsoft.com/office/drawing/2014/main" id="{54A288F2-73AA-B80D-338A-7B868269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6" y="987537"/>
            <a:ext cx="12078182" cy="345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hlinkClick r:id="rId3"/>
            <a:extLst>
              <a:ext uri="{FF2B5EF4-FFF2-40B4-BE49-F238E27FC236}">
                <a16:creationId xmlns:a16="http://schemas.microsoft.com/office/drawing/2014/main" id="{86FA7FE8-EF44-5F92-BCE4-E67B3AA295F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592094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4126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Para o Paciente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81E1085-8845-B04C-88B3-950DB395D834}"/>
              </a:ext>
            </a:extLst>
          </p:cNvPr>
          <p:cNvSpPr/>
          <p:nvPr/>
        </p:nvSpPr>
        <p:spPr>
          <a:xfrm>
            <a:off x="3311352" y="7303741"/>
            <a:ext cx="3066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para o Paciente - O remédio para o sistema de saúde.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Herzlinger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R. Editora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Bookman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2011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9313C96C-DB92-564E-AE26-067AD94A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60" y="1600231"/>
            <a:ext cx="8443686" cy="42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BBA62C8-EF7E-6142-B072-446E8F362A43}"/>
              </a:ext>
            </a:extLst>
          </p:cNvPr>
          <p:cNvSpPr/>
          <p:nvPr/>
        </p:nvSpPr>
        <p:spPr>
          <a:xfrm>
            <a:off x="6551712" y="6043078"/>
            <a:ext cx="8443686" cy="264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“Sou grata às muitas pessoas que me ajudaram a escrever este livro:.........Mas como o status quo joga sujo e luta muito para proteger seus interesses, este livro provavelmente será criticado. Assim gostaria de deixar claro que sou a única responsável pelo seu conteúdo”</a:t>
            </a:r>
          </a:p>
          <a:p>
            <a:pPr lvl="1" algn="r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Regina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Herzlinger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>
              <a:lnSpc>
                <a:spcPct val="150000"/>
              </a:lnSpc>
            </a:pP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Valor para o Paciente – O remédio para o sistema de saúde, 2011</a:t>
            </a:r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A49B7601-1E1C-74E3-5378-D63A4A5A95A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109010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3046" y="2973542"/>
            <a:ext cx="8003123" cy="307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300" b="1" dirty="0">
                <a:solidFill>
                  <a:srgbClr val="002060"/>
                </a:solidFill>
                <a:latin typeface="Trebuchet MS"/>
                <a:cs typeface="Trebuchet MS"/>
              </a:rPr>
              <a:t>Thomas Edison </a:t>
            </a:r>
          </a:p>
          <a:p>
            <a:endParaRPr lang="pt-BR" sz="3300" b="1" dirty="0">
              <a:solidFill>
                <a:srgbClr val="FF6600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“Chegará um dia em que a medicina estará evoluída a ponto dos pacientes estarem “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empoderados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” de conhecimento sobre sua condição e com isto tomarem as melhores decisões sobre o que fazer com sua saúde”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632" y="1960033"/>
            <a:ext cx="4072937" cy="5236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ângulo 3">
            <a:hlinkClick r:id="rId3"/>
            <a:extLst>
              <a:ext uri="{FF2B5EF4-FFF2-40B4-BE49-F238E27FC236}">
                <a16:creationId xmlns:a16="http://schemas.microsoft.com/office/drawing/2014/main" id="{DA55AC2A-DAB1-4B67-AA91-FAF20EB0DB1B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40228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929" y="4639445"/>
            <a:ext cx="6841281" cy="56514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3047" y="2330370"/>
            <a:ext cx="10754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 err="1">
                <a:solidFill>
                  <a:srgbClr val="002060"/>
                </a:solidFill>
                <a:latin typeface="Trebuchet MS"/>
                <a:cs typeface="Trebuchet MS"/>
              </a:rPr>
              <a:t>Empoderamento</a:t>
            </a:r>
            <a:r>
              <a:rPr lang="pt-BR" sz="3600" b="1" dirty="0">
                <a:solidFill>
                  <a:srgbClr val="002060"/>
                </a:solidFill>
                <a:latin typeface="Trebuchet MS"/>
                <a:cs typeface="Trebuchet MS"/>
              </a:rPr>
              <a:t> do paciente = </a:t>
            </a:r>
            <a:r>
              <a:rPr lang="pt-BR" sz="3600" b="1" dirty="0" err="1">
                <a:solidFill>
                  <a:srgbClr val="002060"/>
                </a:solidFill>
                <a:latin typeface="Trebuchet MS"/>
                <a:cs typeface="Trebuchet MS"/>
              </a:rPr>
              <a:t>empowerment</a:t>
            </a:r>
            <a:endParaRPr lang="pt-BR" sz="3600" b="1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DCBE05-8A2D-B545-9891-FCF92BC8A098}"/>
              </a:ext>
            </a:extLst>
          </p:cNvPr>
          <p:cNvSpPr txBox="1"/>
          <p:nvPr/>
        </p:nvSpPr>
        <p:spPr>
          <a:xfrm>
            <a:off x="2663280" y="318965"/>
            <a:ext cx="29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</a:t>
            </a:r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3046" y="3629119"/>
            <a:ext cx="5178826" cy="25545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pPr algn="ctr"/>
            <a:endParaRPr lang="pt-BR" dirty="0">
              <a:cs typeface="Calibri" panose="020F0502020204030204" pitchFamily="34" charset="0"/>
            </a:endParaRPr>
          </a:p>
          <a:p>
            <a:pPr algn="ctr"/>
            <a:r>
              <a:rPr lang="pt-BR" dirty="0">
                <a:cs typeface="Calibri" panose="020F0502020204030204" pitchFamily="34" charset="0"/>
              </a:rPr>
              <a:t>Programas de autocuidado de doenças crônicas dão apoio aos pacientes para que ganhem confiança e adquiram as competências necessárias para reconhecer sintomas de alerta, tomar medicamentos e decidir sobre o tratamento mais adequado para si mesmos.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3C0792BA-9FBC-5A58-ACE8-24116E4934E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725114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ítulo 5"/>
          <p:cNvSpPr txBox="1">
            <a:spLocks/>
          </p:cNvSpPr>
          <p:nvPr/>
        </p:nvSpPr>
        <p:spPr>
          <a:xfrm>
            <a:off x="6814571" y="2112259"/>
            <a:ext cx="7884461" cy="1835522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algn="ctr" defTabSz="685800" fontAlgn="auto">
              <a:spcAft>
                <a:spcPts val="0"/>
              </a:spcAft>
              <a:defRPr/>
            </a:pPr>
            <a:r>
              <a:rPr lang="pt-BR" sz="2200" dirty="0">
                <a:solidFill>
                  <a:srgbClr val="FF6600"/>
                </a:solidFill>
                <a:latin typeface="+mj-lt"/>
                <a:ea typeface="+mj-ea"/>
                <a:cs typeface="Calibri" panose="020F0502020204030204" pitchFamily="34" charset="0"/>
              </a:rPr>
              <a:t>WEB 2.0 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Calibri" panose="020F0502020204030204" pitchFamily="34" charset="0"/>
              </a:rPr>
              <a:t>– Transição da Informação Isolada para plataformas interligadas que os usuários utilizam como softwares</a:t>
            </a:r>
          </a:p>
        </p:txBody>
      </p:sp>
      <p:sp>
        <p:nvSpPr>
          <p:cNvPr id="10" name="Título 5"/>
          <p:cNvSpPr txBox="1">
            <a:spLocks/>
          </p:cNvSpPr>
          <p:nvPr/>
        </p:nvSpPr>
        <p:spPr>
          <a:xfrm>
            <a:off x="3473296" y="6785559"/>
            <a:ext cx="8253039" cy="2545554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algn="ctr" defTabSz="685800" fontAlgn="auto">
              <a:spcAft>
                <a:spcPts val="0"/>
              </a:spcAft>
              <a:defRPr/>
            </a:pPr>
            <a:r>
              <a:rPr lang="pt-BR" sz="2200" dirty="0">
                <a:solidFill>
                  <a:srgbClr val="FF6600"/>
                </a:solidFill>
                <a:latin typeface="+mj-lt"/>
                <a:ea typeface="+mj-ea"/>
                <a:cs typeface="Calibri" panose="020F0502020204030204" pitchFamily="34" charset="0"/>
              </a:rPr>
              <a:t>Health 2.0 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Calibri" panose="020F0502020204030204" pitchFamily="34" charset="0"/>
              </a:rPr>
              <a:t>– Trazer as funcionalidades da Web 2.0 para a saúde de forma que o indivíduo possa buscar informações, pontuar serviços, ranquear prestadores, dividir experiências e utilizar aplicativos de saúde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68" y="4484763"/>
            <a:ext cx="3357033" cy="51032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45" y="2029439"/>
            <a:ext cx="2667000" cy="45910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CF95B0E-9113-654F-9182-ECBD898EE52B}"/>
              </a:ext>
            </a:extLst>
          </p:cNvPr>
          <p:cNvSpPr txBox="1"/>
          <p:nvPr/>
        </p:nvSpPr>
        <p:spPr>
          <a:xfrm>
            <a:off x="2663281" y="318965"/>
            <a:ext cx="533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Health 2.0</a:t>
            </a:r>
          </a:p>
        </p:txBody>
      </p:sp>
      <p:sp>
        <p:nvSpPr>
          <p:cNvPr id="4" name="Retângulo 3">
            <a:hlinkClick r:id="rId4"/>
            <a:extLst>
              <a:ext uri="{FF2B5EF4-FFF2-40B4-BE49-F238E27FC236}">
                <a16:creationId xmlns:a16="http://schemas.microsoft.com/office/drawing/2014/main" id="{A2744026-22CD-FAF5-1B02-B3F74CCDBD1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308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45" y="3171452"/>
            <a:ext cx="6658443" cy="6268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83760" y="2478955"/>
            <a:ext cx="7599234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514350" indent="-514350" algn="ctr">
              <a:buFont typeface="Wingdings" charset="2"/>
              <a:buChar char=""/>
              <a:defRPr sz="2800" b="1" i="1">
                <a:solidFill>
                  <a:srgbClr val="008000"/>
                </a:solidFill>
                <a:latin typeface="Trebuchet MS"/>
                <a:cs typeface="Trebuchet MS"/>
              </a:defRPr>
            </a:lvl1pPr>
          </a:lstStyle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Você já parou pra pensar o quanto o cuidado médico é inconveniente para o paciente?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DA6DA3-D142-A143-9596-521CAC86B408}"/>
              </a:ext>
            </a:extLst>
          </p:cNvPr>
          <p:cNvSpPr txBox="1"/>
          <p:nvPr/>
        </p:nvSpPr>
        <p:spPr>
          <a:xfrm>
            <a:off x="2663281" y="318965"/>
            <a:ext cx="871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Experiência do Atendimento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CDCC1548-912C-242A-7543-C92B99500C1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19499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48" y="2569888"/>
            <a:ext cx="4428870" cy="66824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74792" y="2191173"/>
            <a:ext cx="7558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Font typeface="Wingdings" charset="2"/>
              <a:buChar char=""/>
            </a:pPr>
            <a:r>
              <a:rPr lang="pt-BR" sz="2800" b="1" i="1" dirty="0">
                <a:solidFill>
                  <a:srgbClr val="008000"/>
                </a:solidFill>
                <a:latin typeface="Trebuchet MS"/>
                <a:cs typeface="Trebuchet MS"/>
              </a:rPr>
              <a:t>Ainda hoje</a:t>
            </a: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, o médico reage ao paciente: o paciente agenda a consulta e o médico atende.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3392" y="4730328"/>
            <a:ext cx="75585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Font typeface="Wingdings" charset="2"/>
              <a:buChar char=""/>
            </a:pPr>
            <a:endParaRPr lang="pt-BR" sz="2800" i="1" dirty="0">
              <a:solidFill>
                <a:schemeClr val="accent3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514350" indent="-514350" algn="ctr">
              <a:buFont typeface="Wingdings" charset="2"/>
              <a:buChar char=""/>
            </a:pPr>
            <a:r>
              <a:rPr lang="pt-BR" sz="2800" i="1" dirty="0">
                <a:solidFill>
                  <a:srgbClr val="7F7F7F"/>
                </a:solidFill>
                <a:latin typeface="Trebuchet MS"/>
                <a:cs typeface="Trebuchet MS"/>
              </a:rPr>
              <a:t>Em um </a:t>
            </a:r>
            <a:r>
              <a:rPr lang="pt-BR" sz="2800" b="1" i="1" dirty="0">
                <a:solidFill>
                  <a:srgbClr val="FF6600"/>
                </a:solidFill>
                <a:latin typeface="Trebuchet MS"/>
                <a:cs typeface="Trebuchet MS"/>
              </a:rPr>
              <a:t>novo paradigma</a:t>
            </a:r>
            <a:r>
              <a:rPr lang="pt-BR" sz="2800" i="1" dirty="0">
                <a:solidFill>
                  <a:srgbClr val="7F7F7F"/>
                </a:solidFill>
                <a:latin typeface="Trebuchet MS"/>
                <a:cs typeface="Trebuchet MS"/>
              </a:rPr>
              <a:t>, o médico selecionaria quais dentre os seus pacientes estão mais propensos a terem algum episódio agudo e seria </a:t>
            </a:r>
            <a:r>
              <a:rPr lang="pt-BR" sz="2800" i="1" dirty="0" err="1">
                <a:solidFill>
                  <a:srgbClr val="7F7F7F"/>
                </a:solidFill>
                <a:latin typeface="Trebuchet MS"/>
                <a:cs typeface="Trebuchet MS"/>
              </a:rPr>
              <a:t>pró-ativo</a:t>
            </a:r>
            <a:r>
              <a:rPr lang="pt-BR" sz="2800" i="1" dirty="0">
                <a:solidFill>
                  <a:srgbClr val="7F7F7F"/>
                </a:solidFill>
                <a:latin typeface="Trebuchet MS"/>
                <a:cs typeface="Trebuchet MS"/>
              </a:rPr>
              <a:t> ao chamá-los para a consulta</a:t>
            </a:r>
            <a:endParaRPr lang="en-US" sz="2800" i="1" dirty="0">
              <a:solidFill>
                <a:srgbClr val="7F7F7F"/>
              </a:solidFill>
              <a:latin typeface="Trebuchet MS"/>
              <a:cs typeface="Trebuchet M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20A49B-57FF-9A4E-B59C-510D6D3E367A}"/>
              </a:ext>
            </a:extLst>
          </p:cNvPr>
          <p:cNvSpPr txBox="1"/>
          <p:nvPr/>
        </p:nvSpPr>
        <p:spPr>
          <a:xfrm>
            <a:off x="2663281" y="318965"/>
            <a:ext cx="871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Experiência do Atendimento</a:t>
            </a:r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0BE7409D-9595-9F1D-B81E-C8755A8EA0E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275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34" y="1753219"/>
            <a:ext cx="10481733" cy="776543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B81A2E-C18F-BB49-A812-BD61ABCAA90A}"/>
              </a:ext>
            </a:extLst>
          </p:cNvPr>
          <p:cNvSpPr txBox="1"/>
          <p:nvPr/>
        </p:nvSpPr>
        <p:spPr>
          <a:xfrm>
            <a:off x="2663281" y="318965"/>
            <a:ext cx="871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Experiência do Atendimento</a:t>
            </a:r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81572EE6-68EE-C9E9-AA45-4DDD5E83AE0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58500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7" y="1571179"/>
            <a:ext cx="10668000" cy="8121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66588" y="9138963"/>
            <a:ext cx="341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Prof. Rubens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2E8E2C-BD86-6D44-9E50-6A5C32F87475}"/>
              </a:ext>
            </a:extLst>
          </p:cNvPr>
          <p:cNvSpPr txBox="1"/>
          <p:nvPr/>
        </p:nvSpPr>
        <p:spPr>
          <a:xfrm>
            <a:off x="2663281" y="318965"/>
            <a:ext cx="561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Momento 1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05C8B804-EE4A-48B9-37C7-6219CE93376B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847449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98" y="1592344"/>
            <a:ext cx="12832263" cy="8308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588" y="9138963"/>
            <a:ext cx="341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Prof. Rubens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Jr.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CD8861-8E96-1E4A-8616-F9D4B94C38B7}"/>
              </a:ext>
            </a:extLst>
          </p:cNvPr>
          <p:cNvSpPr txBox="1"/>
          <p:nvPr/>
        </p:nvSpPr>
        <p:spPr>
          <a:xfrm>
            <a:off x="2663281" y="318965"/>
            <a:ext cx="561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 – Momento 2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148EA5E6-8A20-B8EE-8F91-A1F8A1FDD4D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793213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34" y="1534981"/>
            <a:ext cx="10675986" cy="8413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588" y="9138963"/>
            <a:ext cx="341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Prof. Rubens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Jr.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D69A9D-D446-A946-BECB-4942E2400148}"/>
              </a:ext>
            </a:extLst>
          </p:cNvPr>
          <p:cNvSpPr txBox="1"/>
          <p:nvPr/>
        </p:nvSpPr>
        <p:spPr>
          <a:xfrm>
            <a:off x="2663281" y="318965"/>
            <a:ext cx="561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 – Momento 3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0421FEBA-FDC4-A76A-E8CC-FE37E54570D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07597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CB19FAC-0E97-5946-9BFF-E6EF63E0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98860"/>
            <a:ext cx="17165958" cy="3840480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CBHPM - 2022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742C976-6EE8-B648-A487-D4CF3EDC6FA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9FC6A358-98C1-B961-5419-121369352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080490"/>
            <a:ext cx="5743862" cy="7159355"/>
          </a:xfrm>
          <a:prstGeom prst="rect">
            <a:avLst/>
          </a:prstGeom>
        </p:spPr>
      </p:pic>
      <p:pic>
        <p:nvPicPr>
          <p:cNvPr id="11" name="Imagem 10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0FB29FA-286E-6F99-A2E4-791009952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81" y="8455869"/>
            <a:ext cx="1291084" cy="525574"/>
          </a:xfrm>
          <a:prstGeom prst="rect">
            <a:avLst/>
          </a:prstGeom>
        </p:spPr>
      </p:pic>
      <p:pic>
        <p:nvPicPr>
          <p:cNvPr id="18" name="Imagem 1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4C620D1-9215-60D1-A674-153307EA5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22" y="1121625"/>
            <a:ext cx="8739251" cy="1728192"/>
          </a:xfrm>
          <a:prstGeom prst="rect">
            <a:avLst/>
          </a:prstGeom>
        </p:spPr>
      </p:pic>
      <p:pic>
        <p:nvPicPr>
          <p:cNvPr id="20" name="Imagem 1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0214EE3-3EE5-7815-0323-3BE703DE3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22" y="3659157"/>
            <a:ext cx="8739251" cy="2280918"/>
          </a:xfrm>
          <a:prstGeom prst="rect">
            <a:avLst/>
          </a:prstGeom>
        </p:spPr>
      </p:pic>
      <p:pic>
        <p:nvPicPr>
          <p:cNvPr id="22" name="Imagem 2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508B996-25D6-379A-2B93-59CA5AE7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22" y="6130693"/>
            <a:ext cx="8739251" cy="285074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23EF1AC7-705A-78CE-80B9-8A826770772F}"/>
              </a:ext>
            </a:extLst>
          </p:cNvPr>
          <p:cNvSpPr txBox="1"/>
          <p:nvPr/>
        </p:nvSpPr>
        <p:spPr>
          <a:xfrm>
            <a:off x="2624932" y="9803475"/>
            <a:ext cx="9615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Dr.Marvin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2022 (https://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doutormarvin.com.br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/blog/2022/10/31/estrutura-cbhpm-2/)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4A0C5D-C2B9-10FE-B9DC-CC085D18A8E6}"/>
              </a:ext>
            </a:extLst>
          </p:cNvPr>
          <p:cNvSpPr/>
          <p:nvPr/>
        </p:nvSpPr>
        <p:spPr>
          <a:xfrm>
            <a:off x="3028381" y="1076841"/>
            <a:ext cx="1291084" cy="610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23801A-0B54-0D94-F65E-D9939AA61D35}"/>
              </a:ext>
            </a:extLst>
          </p:cNvPr>
          <p:cNvSpPr/>
          <p:nvPr/>
        </p:nvSpPr>
        <p:spPr>
          <a:xfrm>
            <a:off x="3023320" y="8383860"/>
            <a:ext cx="1291084" cy="610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hlinkClick r:id="rId7"/>
            <a:extLst>
              <a:ext uri="{FF2B5EF4-FFF2-40B4-BE49-F238E27FC236}">
                <a16:creationId xmlns:a16="http://schemas.microsoft.com/office/drawing/2014/main" id="{25A32554-ED98-3AB8-8D45-99E316A64D4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9379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12" y="1466821"/>
            <a:ext cx="12471434" cy="8435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588" y="9138963"/>
            <a:ext cx="341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Prof. Rubens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Jr.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E4228C-C81E-1B46-8A65-8069805F4CE0}"/>
              </a:ext>
            </a:extLst>
          </p:cNvPr>
          <p:cNvSpPr txBox="1"/>
          <p:nvPr/>
        </p:nvSpPr>
        <p:spPr>
          <a:xfrm>
            <a:off x="2663281" y="318965"/>
            <a:ext cx="561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Momento 4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DAD250EE-771F-D71B-12F3-E9DF3DDA9CC1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654909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A0D207A-CBDA-EA46-8F0A-7FB8019C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713505"/>
            <a:ext cx="13122696" cy="857349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DFBA53-0B3E-1949-9883-CD4122075E3A}"/>
              </a:ext>
            </a:extLst>
          </p:cNvPr>
          <p:cNvSpPr txBox="1"/>
          <p:nvPr/>
        </p:nvSpPr>
        <p:spPr>
          <a:xfrm>
            <a:off x="2663280" y="318965"/>
            <a:ext cx="3995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Tudo bem, até aqui?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3AF59188-C821-19EA-5F9A-FE6C48B1E71E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698789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6441EF04-8024-928D-D1C0-3CB1CF23430A}"/>
              </a:ext>
            </a:extLst>
          </p:cNvPr>
          <p:cNvGrpSpPr/>
          <p:nvPr/>
        </p:nvGrpSpPr>
        <p:grpSpPr>
          <a:xfrm>
            <a:off x="2423469" y="1902738"/>
            <a:ext cx="12765685" cy="7345219"/>
            <a:chOff x="137468" y="1902737"/>
            <a:chExt cx="13578532" cy="76320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468" y="1902737"/>
              <a:ext cx="4876800" cy="4876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68" y="4569737"/>
              <a:ext cx="4876800" cy="4876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7780" y="1990973"/>
              <a:ext cx="4876800" cy="4876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380" y="4657973"/>
              <a:ext cx="4876800" cy="4876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0600" y="1902737"/>
              <a:ext cx="4876800" cy="4876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9200" y="4569737"/>
              <a:ext cx="4876800" cy="4876800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E380DE-D9A2-404C-BC6D-826B50AD76A7}"/>
              </a:ext>
            </a:extLst>
          </p:cNvPr>
          <p:cNvSpPr txBox="1"/>
          <p:nvPr/>
        </p:nvSpPr>
        <p:spPr>
          <a:xfrm>
            <a:off x="2663280" y="318965"/>
            <a:ext cx="399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>
                <a:solidFill>
                  <a:srgbClr val="003E7E"/>
                </a:solidFill>
              </a:defRPr>
            </a:lvl1pPr>
          </a:lstStyle>
          <a:p>
            <a:r>
              <a:rPr lang="pt-BR" b="0" dirty="0">
                <a:latin typeface="Calibri" panose="020F0502020204030204" pitchFamily="34" charset="0"/>
                <a:cs typeface="Calibri" panose="020F0502020204030204" pitchFamily="34" charset="0"/>
              </a:rPr>
              <a:t>Gestão Populacional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606AAEA1-63C5-4688-0D1C-2E3CA90688D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320901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87112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Mapeamento e Classificação de Risco em Saúde </a:t>
            </a:r>
          </a:p>
        </p:txBody>
      </p:sp>
      <p:sp>
        <p:nvSpPr>
          <p:cNvPr id="2" name="Retângulo 1">
            <a:hlinkClick r:id="rId2"/>
            <a:extLst>
              <a:ext uri="{FF2B5EF4-FFF2-40B4-BE49-F238E27FC236}">
                <a16:creationId xmlns:a16="http://schemas.microsoft.com/office/drawing/2014/main" id="{85448237-FE5D-C347-44AC-740A8EF89A2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DF07B4-D4E5-4C3D-053A-68E2B820B74A}"/>
              </a:ext>
            </a:extLst>
          </p:cNvPr>
          <p:cNvSpPr txBox="1"/>
          <p:nvPr/>
        </p:nvSpPr>
        <p:spPr>
          <a:xfrm>
            <a:off x="2802601" y="9905034"/>
            <a:ext cx="4938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Materiais Próprios - Fernando Fernandes, 2008</a:t>
            </a: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5FB1C867-B900-8A40-AFFA-18BD7CC2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48" y="2748386"/>
            <a:ext cx="13050688" cy="5256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8798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96"/>
          <p:cNvSpPr/>
          <p:nvPr/>
        </p:nvSpPr>
        <p:spPr>
          <a:xfrm>
            <a:off x="4002932" y="2352936"/>
            <a:ext cx="1027436" cy="92409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300" dirty="0">
                <a:solidFill>
                  <a:schemeClr val="bg1"/>
                </a:solidFill>
              </a:rPr>
              <a:t>1ª</a:t>
            </a:r>
          </a:p>
        </p:txBody>
      </p:sp>
      <p:sp>
        <p:nvSpPr>
          <p:cNvPr id="98" name="Oval 97"/>
          <p:cNvSpPr/>
          <p:nvPr/>
        </p:nvSpPr>
        <p:spPr>
          <a:xfrm>
            <a:off x="4053059" y="4991996"/>
            <a:ext cx="1027436" cy="8470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300" dirty="0">
                <a:solidFill>
                  <a:schemeClr val="bg1"/>
                </a:solidFill>
              </a:rPr>
              <a:t>2ª</a:t>
            </a:r>
          </a:p>
        </p:txBody>
      </p:sp>
      <p:sp>
        <p:nvSpPr>
          <p:cNvPr id="99" name="Oval 98"/>
          <p:cNvSpPr/>
          <p:nvPr/>
        </p:nvSpPr>
        <p:spPr>
          <a:xfrm>
            <a:off x="4053059" y="7739065"/>
            <a:ext cx="1027436" cy="8532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300" dirty="0">
                <a:solidFill>
                  <a:schemeClr val="bg1"/>
                </a:solidFill>
              </a:rPr>
              <a:t>3ª</a:t>
            </a:r>
          </a:p>
        </p:txBody>
      </p:sp>
      <p:sp>
        <p:nvSpPr>
          <p:cNvPr id="2" name="Rectangle 1"/>
          <p:cNvSpPr/>
          <p:nvPr/>
        </p:nvSpPr>
        <p:spPr>
          <a:xfrm>
            <a:off x="5440614" y="2308757"/>
            <a:ext cx="2588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ja-JP" b="1" dirty="0">
                <a:solidFill>
                  <a:schemeClr val="accent3">
                    <a:lumMod val="50000"/>
                  </a:schemeClr>
                </a:solidFill>
                <a:latin typeface="Trebuchet MS"/>
                <a:cs typeface="Trebuchet MS"/>
              </a:rPr>
              <a:t>APS – Coordenação dos cuidados</a:t>
            </a:r>
          </a:p>
          <a:p>
            <a:pPr algn="ctr"/>
            <a:r>
              <a:rPr lang="pt-BR" altLang="ja-JP" b="1" dirty="0">
                <a:solidFill>
                  <a:schemeClr val="accent3">
                    <a:lumMod val="50000"/>
                  </a:schemeClr>
                </a:solidFill>
                <a:latin typeface="Trebuchet MS"/>
                <a:cs typeface="Trebuchet MS"/>
              </a:rPr>
              <a:t>Prevenção de Saúde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465676" y="513465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Trebuchet MS"/>
                <a:cs typeface="Trebuchet MS"/>
              </a:rPr>
              <a:t>Diagnóstico Precoce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440614" y="7739065"/>
            <a:ext cx="3352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ja-JP" b="1" dirty="0">
                <a:solidFill>
                  <a:srgbClr val="FF6600"/>
                </a:solidFill>
                <a:latin typeface="Trebuchet MS"/>
                <a:cs typeface="Trebuchet MS"/>
              </a:rPr>
              <a:t>Evitar que Portadores de Doenças Crônicas Piorem =  Evitar progressão da Doença</a:t>
            </a:r>
            <a:endParaRPr lang="en-US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919156" y="4645965"/>
            <a:ext cx="4971245" cy="1773952"/>
            <a:chOff x="4422104" y="2480062"/>
            <a:chExt cx="2753286" cy="881969"/>
          </a:xfrm>
        </p:grpSpPr>
        <p:pic>
          <p:nvPicPr>
            <p:cNvPr id="18" name="Picture 8" descr="enfisema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01508" y="2528224"/>
              <a:ext cx="611090" cy="6102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4422104" y="3090394"/>
              <a:ext cx="1034807" cy="16067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500" dirty="0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Exames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6228" y="2480062"/>
              <a:ext cx="664362" cy="643314"/>
            </a:xfrm>
            <a:prstGeom prst="rect">
              <a:avLst/>
            </a:prstGeom>
          </p:spPr>
        </p:pic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5295950" y="3086596"/>
              <a:ext cx="844634" cy="27543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x-none" sz="1500" dirty="0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Questionários de Risco</a:t>
              </a:r>
              <a:endParaRPr lang="pt-BR" sz="1500" dirty="0">
                <a:solidFill>
                  <a:srgbClr val="0040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8194" y="2601783"/>
              <a:ext cx="644010" cy="468053"/>
            </a:xfrm>
            <a:prstGeom prst="rect">
              <a:avLst/>
            </a:prstGeom>
          </p:spPr>
        </p:pic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6140583" y="3096405"/>
              <a:ext cx="1034807" cy="16067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Prevenção</a:t>
              </a:r>
              <a:r>
                <a:rPr lang="en-US" sz="1500" dirty="0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do </a:t>
              </a:r>
              <a:r>
                <a:rPr lang="en-US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câncer</a:t>
              </a:r>
              <a:endParaRPr lang="pt-BR" sz="1500" dirty="0">
                <a:solidFill>
                  <a:srgbClr val="0040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148961" y="2065486"/>
            <a:ext cx="6317900" cy="1625589"/>
            <a:chOff x="3908641" y="1364330"/>
            <a:chExt cx="3833296" cy="89924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8641" y="1364330"/>
              <a:ext cx="1020959" cy="6504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9315" y="1451760"/>
              <a:ext cx="828910" cy="473341"/>
            </a:xfrm>
            <a:prstGeom prst="rect">
              <a:avLst/>
            </a:prstGeom>
          </p:spPr>
        </p:pic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3957470" y="2036973"/>
              <a:ext cx="1034807" cy="1787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Palestras</a:t>
              </a:r>
              <a:endParaRPr lang="en-US" sz="1500" dirty="0">
                <a:solidFill>
                  <a:srgbClr val="0040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4992278" y="2036973"/>
              <a:ext cx="1034807" cy="1787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Atividade</a:t>
              </a:r>
              <a:r>
                <a:rPr lang="en-US" sz="1500" dirty="0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Física</a:t>
              </a:r>
              <a:endParaRPr lang="pt-BR" sz="1500" dirty="0">
                <a:solidFill>
                  <a:srgbClr val="0040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5478" y="1401215"/>
              <a:ext cx="847272" cy="560799"/>
            </a:xfrm>
            <a:prstGeom prst="rect">
              <a:avLst/>
            </a:prstGeom>
          </p:spPr>
        </p:pic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5975831" y="2046782"/>
              <a:ext cx="1034807" cy="1787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Vacinação</a:t>
              </a:r>
              <a:endParaRPr lang="pt-BR" sz="1500" dirty="0">
                <a:solidFill>
                  <a:srgbClr val="0040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9093" y="1448776"/>
              <a:ext cx="581562" cy="513238"/>
            </a:xfrm>
            <a:prstGeom prst="rect">
              <a:avLst/>
            </a:prstGeom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7003372" y="1957113"/>
              <a:ext cx="738565" cy="30646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Contact</a:t>
              </a:r>
              <a:r>
                <a:rPr lang="pt-BR" sz="1500" dirty="0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Center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78951" y="7287590"/>
            <a:ext cx="4427970" cy="1928804"/>
            <a:chOff x="5168593" y="4802375"/>
            <a:chExt cx="2549521" cy="968530"/>
          </a:xfrm>
        </p:grpSpPr>
        <p:pic>
          <p:nvPicPr>
            <p:cNvPr id="34" name="Picture 33" descr="j0433937[1]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323537" y="4920073"/>
              <a:ext cx="689940" cy="608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5168593" y="5492720"/>
              <a:ext cx="984406" cy="27818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Educação</a:t>
              </a:r>
              <a:r>
                <a:rPr lang="en-US" sz="1500" dirty="0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lang="en-US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profissionais</a:t>
              </a:r>
              <a:endParaRPr lang="pt-BR" sz="1500" dirty="0">
                <a:solidFill>
                  <a:srgbClr val="0040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4208" y="4878929"/>
              <a:ext cx="689411" cy="676018"/>
            </a:xfrm>
            <a:prstGeom prst="rect">
              <a:avLst/>
            </a:prstGeom>
          </p:spPr>
        </p:pic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6152999" y="5554947"/>
              <a:ext cx="988021" cy="16227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500" dirty="0" err="1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Medicamentos</a:t>
              </a:r>
              <a:endParaRPr lang="en-US" sz="1500" dirty="0">
                <a:solidFill>
                  <a:srgbClr val="0040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41018" y="4802375"/>
              <a:ext cx="394415" cy="735412"/>
            </a:xfrm>
            <a:prstGeom prst="rect">
              <a:avLst/>
            </a:prstGeom>
          </p:spPr>
        </p:pic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6979549" y="5564756"/>
              <a:ext cx="738565" cy="16227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BR" sz="1500" dirty="0">
                  <a:solidFill>
                    <a:srgbClr val="0040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Insumos</a:t>
              </a: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C5DBD72-46B9-8449-BD0A-53B095BE11BE}"/>
              </a:ext>
            </a:extLst>
          </p:cNvPr>
          <p:cNvSpPr txBox="1"/>
          <p:nvPr/>
        </p:nvSpPr>
        <p:spPr>
          <a:xfrm>
            <a:off x="2663280" y="318965"/>
            <a:ext cx="5766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Níveis de Prevenção de Saúde</a:t>
            </a:r>
          </a:p>
        </p:txBody>
      </p:sp>
      <p:sp>
        <p:nvSpPr>
          <p:cNvPr id="6" name="Retângulo 5">
            <a:hlinkClick r:id="rId12"/>
            <a:extLst>
              <a:ext uri="{FF2B5EF4-FFF2-40B4-BE49-F238E27FC236}">
                <a16:creationId xmlns:a16="http://schemas.microsoft.com/office/drawing/2014/main" id="{7EF1C8D2-3E5F-833D-630E-34AA9826477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815359-73AA-9D96-7D95-B7BE75FE0EE8}"/>
              </a:ext>
            </a:extLst>
          </p:cNvPr>
          <p:cNvSpPr txBox="1"/>
          <p:nvPr/>
        </p:nvSpPr>
        <p:spPr>
          <a:xfrm>
            <a:off x="2802601" y="9905034"/>
            <a:ext cx="4938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Materiais Próprios - Fernando Fernandes, 2008</a:t>
            </a:r>
          </a:p>
        </p:txBody>
      </p:sp>
    </p:spTree>
    <p:extLst>
      <p:ext uri="{BB962C8B-B14F-4D97-AF65-F5344CB8AC3E}">
        <p14:creationId xmlns:p14="http://schemas.microsoft.com/office/powerpoint/2010/main" val="2487640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002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 e Modalidades</a:t>
            </a:r>
            <a:endParaRPr lang="pt-BR" sz="2000" dirty="0">
              <a:solidFill>
                <a:srgbClr val="0C326F"/>
              </a:solidFill>
              <a:latin typeface="rawline"/>
              <a:cs typeface="Calibri" panose="020F0502020204030204" pitchFamily="34" charset="0"/>
            </a:endParaRPr>
          </a:p>
          <a:p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681900" y="965296"/>
            <a:ext cx="2405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 Primária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4C3744D-D618-3CD6-0402-3FE19E20E83B}"/>
              </a:ext>
            </a:extLst>
          </p:cNvPr>
          <p:cNvGrpSpPr/>
          <p:nvPr/>
        </p:nvGrpSpPr>
        <p:grpSpPr>
          <a:xfrm>
            <a:off x="2951312" y="1332730"/>
            <a:ext cx="11970568" cy="8491290"/>
            <a:chOff x="0" y="830415"/>
            <a:chExt cx="9144000" cy="5722785"/>
          </a:xfrm>
        </p:grpSpPr>
        <p:pic>
          <p:nvPicPr>
            <p:cNvPr id="2" name="Picture 5">
              <a:extLst>
                <a:ext uri="{FF2B5EF4-FFF2-40B4-BE49-F238E27FC236}">
                  <a16:creationId xmlns:a16="http://schemas.microsoft.com/office/drawing/2014/main" id="{43DD4410-EC44-113F-992A-91F200E1A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600" y="4114800"/>
              <a:ext cx="2184400" cy="196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70D9D1F0-1922-6970-FE86-316045B27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0800" y="3810000"/>
              <a:ext cx="4013200" cy="558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1C3696F0-95FE-7C91-AF1C-D3E2CDC01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62400"/>
              <a:ext cx="3111500" cy="250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FD1FB961-B96F-16F0-EC59-70E838092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6800" y="830415"/>
              <a:ext cx="6800364" cy="32843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0EAE4CDE-3E4B-611F-9DB8-027F307C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0914" y="4114800"/>
              <a:ext cx="4354286" cy="24384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1" name="Retângulo 10">
            <a:hlinkClick r:id="rId7"/>
            <a:extLst>
              <a:ext uri="{FF2B5EF4-FFF2-40B4-BE49-F238E27FC236}">
                <a16:creationId xmlns:a16="http://schemas.microsoft.com/office/drawing/2014/main" id="{DA2DFF59-82B8-3E82-D30B-7E649050FD5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2DBE09-ABC2-236E-8FF1-C39EC307281B}"/>
              </a:ext>
            </a:extLst>
          </p:cNvPr>
          <p:cNvSpPr txBox="1"/>
          <p:nvPr/>
        </p:nvSpPr>
        <p:spPr>
          <a:xfrm>
            <a:off x="2802601" y="9905034"/>
            <a:ext cx="4938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Materiais Próprios - Fernando Fernandes, 2008</a:t>
            </a:r>
          </a:p>
        </p:txBody>
      </p:sp>
    </p:spTree>
    <p:extLst>
      <p:ext uri="{BB962C8B-B14F-4D97-AF65-F5344CB8AC3E}">
        <p14:creationId xmlns:p14="http://schemas.microsoft.com/office/powerpoint/2010/main" val="3358858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002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 e Modalidades</a:t>
            </a:r>
            <a:endParaRPr lang="pt-BR" sz="2000" dirty="0">
              <a:solidFill>
                <a:srgbClr val="0C326F"/>
              </a:solidFill>
              <a:latin typeface="rawline"/>
              <a:cs typeface="Calibri" panose="020F0502020204030204" pitchFamily="34" charset="0"/>
            </a:endParaRPr>
          </a:p>
          <a:p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681901" y="965296"/>
            <a:ext cx="27040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 Secundária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48C8802-F86E-841E-4CFB-4BE00E1FD2B2}"/>
              </a:ext>
            </a:extLst>
          </p:cNvPr>
          <p:cNvGrpSpPr/>
          <p:nvPr/>
        </p:nvGrpSpPr>
        <p:grpSpPr>
          <a:xfrm>
            <a:off x="3006080" y="1209441"/>
            <a:ext cx="12474624" cy="8337747"/>
            <a:chOff x="0" y="838201"/>
            <a:chExt cx="9144000" cy="5166407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E9337B63-DA49-BE20-2220-0E194AEB9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43000"/>
              <a:ext cx="9144000" cy="48616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5">
              <a:extLst>
                <a:ext uri="{FF2B5EF4-FFF2-40B4-BE49-F238E27FC236}">
                  <a16:creationId xmlns:a16="http://schemas.microsoft.com/office/drawing/2014/main" id="{38377C32-E49B-2AED-D582-5CA4CA060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600" y="838201"/>
              <a:ext cx="3200399" cy="5029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8" name="Imagem 7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AD876E07-5190-CC3A-15FF-0FA8EAD65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81" y="6799684"/>
            <a:ext cx="5588742" cy="2929546"/>
          </a:xfrm>
          <a:prstGeom prst="rect">
            <a:avLst/>
          </a:prstGeom>
        </p:spPr>
      </p:pic>
      <p:sp>
        <p:nvSpPr>
          <p:cNvPr id="7" name="Retângulo 6">
            <a:hlinkClick r:id="rId5"/>
            <a:extLst>
              <a:ext uri="{FF2B5EF4-FFF2-40B4-BE49-F238E27FC236}">
                <a16:creationId xmlns:a16="http://schemas.microsoft.com/office/drawing/2014/main" id="{3AA7BE27-7256-628C-5A05-BED85EEF763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3C559F9-21D4-CF9B-5690-44FB08FBFCF8}"/>
              </a:ext>
            </a:extLst>
          </p:cNvPr>
          <p:cNvSpPr txBox="1"/>
          <p:nvPr/>
        </p:nvSpPr>
        <p:spPr>
          <a:xfrm>
            <a:off x="2802601" y="9905034"/>
            <a:ext cx="4938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Materiais Próprios - Fernando Fernandes, 2008</a:t>
            </a:r>
          </a:p>
        </p:txBody>
      </p:sp>
    </p:spTree>
    <p:extLst>
      <p:ext uri="{BB962C8B-B14F-4D97-AF65-F5344CB8AC3E}">
        <p14:creationId xmlns:p14="http://schemas.microsoft.com/office/powerpoint/2010/main" val="2139115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5002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 e Modalidades</a:t>
            </a:r>
            <a:endParaRPr lang="pt-BR" sz="2000" dirty="0">
              <a:solidFill>
                <a:srgbClr val="0C326F"/>
              </a:solidFill>
              <a:latin typeface="rawline"/>
              <a:cs typeface="Calibri" panose="020F0502020204030204" pitchFamily="34" charset="0"/>
            </a:endParaRPr>
          </a:p>
          <a:p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681900" y="965296"/>
            <a:ext cx="2405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 Primária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C0D370C-9B65-6D91-A6A1-C913799C5F70}"/>
              </a:ext>
            </a:extLst>
          </p:cNvPr>
          <p:cNvGrpSpPr/>
          <p:nvPr/>
        </p:nvGrpSpPr>
        <p:grpSpPr>
          <a:xfrm>
            <a:off x="3167336" y="1180738"/>
            <a:ext cx="10945216" cy="6093976"/>
            <a:chOff x="311453" y="561276"/>
            <a:chExt cx="8908747" cy="5389862"/>
          </a:xfrm>
        </p:grpSpPr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2D2F913E-A68D-5BD2-04C6-F6D70EEF0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453" y="561276"/>
              <a:ext cx="8763000" cy="538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pt-BR" altLang="pt-BR" b="0" dirty="0">
                <a:solidFill>
                  <a:srgbClr val="B443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  <a:buClr>
                  <a:srgbClr val="C00000"/>
                </a:buClr>
              </a:pPr>
              <a:r>
                <a:rPr lang="pt-BR" altLang="ja-JP" b="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Gerenciamento de Condições Crônicas (GCC) – Presencial e Telefônico</a:t>
              </a:r>
            </a:p>
            <a:p>
              <a:pPr>
                <a:lnSpc>
                  <a:spcPct val="150000"/>
                </a:lnSpc>
                <a:buClr>
                  <a:srgbClr val="C00000"/>
                </a:buClr>
              </a:pPr>
              <a:endParaRPr lang="en-US" altLang="ja-JP" b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lnSpc>
                  <a:spcPct val="140000"/>
                </a:lnSpc>
                <a:buClr>
                  <a:srgbClr val="C00000"/>
                </a:buClr>
                <a:buFont typeface="Wingdings" pitchFamily="2" charset="2"/>
                <a:buChar char="ü"/>
              </a:pPr>
              <a:r>
                <a:rPr lang="en-US" altLang="ja-JP" b="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pt-BR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Visitas domiciliares de equipe multiprofissional</a:t>
              </a:r>
              <a:r>
                <a:rPr lang="en-US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 lvl="1">
                <a:lnSpc>
                  <a:spcPct val="140000"/>
                </a:lnSpc>
                <a:buClr>
                  <a:srgbClr val="C00000"/>
                </a:buClr>
                <a:buFont typeface="Wingdings" pitchFamily="2" charset="2"/>
                <a:buChar char="ü"/>
              </a:pPr>
              <a:r>
                <a:rPr lang="en-US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pt-BR" altLang="ja-JP" b="0" dirty="0" err="1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Teleorientações</a:t>
              </a:r>
              <a:r>
                <a:rPr lang="pt-BR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de equipe multiprofissional</a:t>
              </a:r>
              <a:r>
                <a:rPr lang="en-US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 lvl="1">
                <a:lnSpc>
                  <a:spcPct val="140000"/>
                </a:lnSpc>
                <a:buClr>
                  <a:srgbClr val="C00000"/>
                </a:buClr>
                <a:buFont typeface="Wingdings" pitchFamily="2" charset="2"/>
                <a:buChar char="ü"/>
              </a:pPr>
              <a:r>
                <a:rPr lang="en-US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pt-BR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Prontuário domiciliar e eletrônico</a:t>
              </a:r>
              <a:r>
                <a:rPr lang="en-US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 lvl="1">
                <a:lnSpc>
                  <a:spcPct val="140000"/>
                </a:lnSpc>
                <a:buClr>
                  <a:srgbClr val="C00000"/>
                </a:buClr>
                <a:buFont typeface="Wingdings" pitchFamily="2" charset="2"/>
                <a:buChar char="ü"/>
              </a:pPr>
              <a:r>
                <a:rPr lang="en-US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pt-BR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Central 24hs para dúvidas e orientações</a:t>
              </a:r>
              <a:r>
                <a:rPr lang="en-US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 lvl="1">
                <a:lnSpc>
                  <a:spcPct val="140000"/>
                </a:lnSpc>
                <a:buClr>
                  <a:srgbClr val="C00000"/>
                </a:buClr>
                <a:buFont typeface="Wingdings" pitchFamily="2" charset="2"/>
                <a:buChar char="ü"/>
              </a:pPr>
              <a:r>
                <a:rPr lang="en-US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Material </a:t>
              </a:r>
              <a:r>
                <a:rPr lang="en-US" altLang="ja-JP" b="0" dirty="0" err="1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informativo</a:t>
              </a:r>
              <a:endParaRPr lang="pt-BR" altLang="ja-JP" b="0" dirty="0">
                <a:solidFill>
                  <a:srgbClr val="4C4C4C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pt-BR" altLang="ja-JP" b="0" dirty="0">
                <a:solidFill>
                  <a:srgbClr val="4C4C4C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endParaRPr lang="pt-BR" altLang="ja-JP" b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pt-BR" altLang="ja-JP" b="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Objetivos:</a:t>
              </a:r>
            </a:p>
            <a:p>
              <a:pPr>
                <a:lnSpc>
                  <a:spcPct val="150000"/>
                </a:lnSpc>
              </a:pPr>
              <a:r>
                <a:rPr lang="pt-BR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Educação, promoção de autocuidado,</a:t>
              </a:r>
            </a:p>
            <a:p>
              <a:pPr>
                <a:lnSpc>
                  <a:spcPct val="150000"/>
                </a:lnSpc>
              </a:pPr>
              <a:r>
                <a:rPr lang="pt-BR" altLang="ja-JP" b="0" dirty="0">
                  <a:solidFill>
                    <a:srgbClr val="4C4C4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adesão a tratamento e mudança de estilo de vida.</a:t>
              </a:r>
            </a:p>
            <a:p>
              <a:endParaRPr lang="pt-BR" altLang="pt-BR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" name="Picture 9">
              <a:extLst>
                <a:ext uri="{FF2B5EF4-FFF2-40B4-BE49-F238E27FC236}">
                  <a16:creationId xmlns:a16="http://schemas.microsoft.com/office/drawing/2014/main" id="{DEB694FC-02DD-2239-A261-6089B38A8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838" y="1524000"/>
              <a:ext cx="5186362" cy="417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9B1C95E3-683F-FB13-82C5-D8518F65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0091" y="7010136"/>
            <a:ext cx="4685443" cy="2819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8D3E5DB-5A5B-6A8F-A347-CD0D0A742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11" y="7407005"/>
            <a:ext cx="3352800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B751B6C-31A3-A8E3-F138-4F066FD40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64" y="7387089"/>
            <a:ext cx="774700" cy="304800"/>
          </a:xfrm>
          <a:prstGeom prst="rect">
            <a:avLst/>
          </a:prstGeom>
        </p:spPr>
      </p:pic>
      <p:sp>
        <p:nvSpPr>
          <p:cNvPr id="10" name="Retângulo 9">
            <a:hlinkClick r:id="rId6"/>
            <a:extLst>
              <a:ext uri="{FF2B5EF4-FFF2-40B4-BE49-F238E27FC236}">
                <a16:creationId xmlns:a16="http://schemas.microsoft.com/office/drawing/2014/main" id="{CA2F4DA1-29B0-FCB6-8019-146A655AA17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B030B6-568A-E196-DF9F-185A2EFAB514}"/>
              </a:ext>
            </a:extLst>
          </p:cNvPr>
          <p:cNvSpPr txBox="1"/>
          <p:nvPr/>
        </p:nvSpPr>
        <p:spPr>
          <a:xfrm>
            <a:off x="2802601" y="9905034"/>
            <a:ext cx="4938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Materiais Próprios - Fernando Fernandes, 2008</a:t>
            </a:r>
          </a:p>
        </p:txBody>
      </p:sp>
    </p:spTree>
    <p:extLst>
      <p:ext uri="{BB962C8B-B14F-4D97-AF65-F5344CB8AC3E}">
        <p14:creationId xmlns:p14="http://schemas.microsoft.com/office/powerpoint/2010/main" val="2426207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96"/>
          <p:cNvSpPr/>
          <p:nvPr/>
        </p:nvSpPr>
        <p:spPr>
          <a:xfrm>
            <a:off x="3095328" y="2352936"/>
            <a:ext cx="1027436" cy="924093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300" dirty="0">
                <a:solidFill>
                  <a:schemeClr val="bg1"/>
                </a:solidFill>
              </a:rPr>
              <a:t>1ª</a:t>
            </a:r>
          </a:p>
        </p:txBody>
      </p:sp>
      <p:sp>
        <p:nvSpPr>
          <p:cNvPr id="98" name="Oval 97"/>
          <p:cNvSpPr/>
          <p:nvPr/>
        </p:nvSpPr>
        <p:spPr>
          <a:xfrm>
            <a:off x="3145455" y="4991996"/>
            <a:ext cx="1027436" cy="847068"/>
          </a:xfrm>
          <a:prstGeom prst="ellipse">
            <a:avLst/>
          </a:prstGeom>
          <a:solidFill>
            <a:srgbClr val="00823B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300" dirty="0">
                <a:solidFill>
                  <a:schemeClr val="bg1"/>
                </a:solidFill>
              </a:rPr>
              <a:t>2ª</a:t>
            </a:r>
          </a:p>
        </p:txBody>
      </p:sp>
      <p:sp>
        <p:nvSpPr>
          <p:cNvPr id="99" name="Oval 98"/>
          <p:cNvSpPr/>
          <p:nvPr/>
        </p:nvSpPr>
        <p:spPr>
          <a:xfrm>
            <a:off x="3145455" y="7739065"/>
            <a:ext cx="1027436" cy="8532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300" dirty="0">
                <a:solidFill>
                  <a:schemeClr val="bg1"/>
                </a:solidFill>
              </a:rPr>
              <a:t>3ª</a:t>
            </a:r>
          </a:p>
        </p:txBody>
      </p:sp>
      <p:sp>
        <p:nvSpPr>
          <p:cNvPr id="2" name="Rectangle 1"/>
          <p:cNvSpPr/>
          <p:nvPr/>
        </p:nvSpPr>
        <p:spPr>
          <a:xfrm>
            <a:off x="4247457" y="2308757"/>
            <a:ext cx="25883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ja-JP" sz="22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Atenção Primária em Saúde (APS)</a:t>
            </a:r>
            <a:endParaRPr lang="en-US" sz="22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272519" y="5134658"/>
            <a:ext cx="27137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Atenção Secundária em Saúde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247457" y="7739065"/>
            <a:ext cx="25883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ja-JP" sz="2200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Atenção Terciária em Saúde</a:t>
            </a:r>
            <a:endParaRPr lang="en-US" sz="2200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8D8D05-C720-1DAC-DBE6-CE65AEFCCFB2}"/>
              </a:ext>
            </a:extLst>
          </p:cNvPr>
          <p:cNvSpPr txBox="1"/>
          <p:nvPr/>
        </p:nvSpPr>
        <p:spPr>
          <a:xfrm>
            <a:off x="2663281" y="318965"/>
            <a:ext cx="5473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Níveis de </a:t>
            </a:r>
            <a:r>
              <a:rPr lang="pt-BR" sz="3600" u="sng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 Saúde</a:t>
            </a:r>
            <a:endParaRPr lang="pt-BR" sz="2000" dirty="0">
              <a:solidFill>
                <a:srgbClr val="0C326F"/>
              </a:solidFill>
              <a:latin typeface="rawline"/>
              <a:cs typeface="Calibri" panose="020F0502020204030204" pitchFamily="34" charset="0"/>
            </a:endParaRPr>
          </a:p>
          <a:p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487075-38D7-01FD-3637-A62A71CF0280}"/>
              </a:ext>
            </a:extLst>
          </p:cNvPr>
          <p:cNvSpPr txBox="1"/>
          <p:nvPr/>
        </p:nvSpPr>
        <p:spPr>
          <a:xfrm>
            <a:off x="2681900" y="965296"/>
            <a:ext cx="13072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Conceitos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72DE07-5CA7-6245-0EEF-FF902D3182E9}"/>
              </a:ext>
            </a:extLst>
          </p:cNvPr>
          <p:cNvSpPr txBox="1"/>
          <p:nvPr/>
        </p:nvSpPr>
        <p:spPr>
          <a:xfrm>
            <a:off x="2802602" y="9829537"/>
            <a:ext cx="35665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Fernando Fernandes, 2008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CA32488-6FF5-0C8B-A134-CB4425186F9D}"/>
              </a:ext>
            </a:extLst>
          </p:cNvPr>
          <p:cNvCxnSpPr/>
          <p:nvPr/>
        </p:nvCxnSpPr>
        <p:spPr>
          <a:xfrm>
            <a:off x="11967337" y="1519294"/>
            <a:ext cx="0" cy="816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A0D1131-773C-5AF9-9FA9-003025F63624}"/>
              </a:ext>
            </a:extLst>
          </p:cNvPr>
          <p:cNvSpPr/>
          <p:nvPr/>
        </p:nvSpPr>
        <p:spPr>
          <a:xfrm>
            <a:off x="6960467" y="1857848"/>
            <a:ext cx="4180434" cy="186505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Acolhimento do paciente e da família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Diagnósticos e condução do caso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Resolutividade em média de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Médico de Família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Acompanhamento horizontal do paciente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27B62142-C072-474C-212A-F64C3B1D1752}"/>
              </a:ext>
            </a:extLst>
          </p:cNvPr>
          <p:cNvSpPr/>
          <p:nvPr/>
        </p:nvSpPr>
        <p:spPr>
          <a:xfrm>
            <a:off x="6961363" y="4374777"/>
            <a:ext cx="4180434" cy="2129848"/>
          </a:xfrm>
          <a:prstGeom prst="roundRect">
            <a:avLst/>
          </a:prstGeom>
          <a:solidFill>
            <a:srgbClr val="008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Consultas com especialidades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Diagnósticos mais elaborados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Realização de exames mais complexos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Procedimentos médicos e de saúde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Hospitalizações de BAIXA complexidade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E4AE6EA-5EA6-2447-98E8-7925C9C25052}"/>
              </a:ext>
            </a:extLst>
          </p:cNvPr>
          <p:cNvSpPr/>
          <p:nvPr/>
        </p:nvSpPr>
        <p:spPr>
          <a:xfrm>
            <a:off x="6960467" y="7264507"/>
            <a:ext cx="4180434" cy="18445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Hospitalizações de MÉDIA E ALTA complexidade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Intervenções e cirurgias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Procedimentos complexos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UTI / CTI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E054606-A86C-2128-E2A9-BC762E7F788A}"/>
              </a:ext>
            </a:extLst>
          </p:cNvPr>
          <p:cNvSpPr/>
          <p:nvPr/>
        </p:nvSpPr>
        <p:spPr>
          <a:xfrm>
            <a:off x="12670755" y="2006007"/>
            <a:ext cx="4559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ja-JP" sz="20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APS – Coordenação dos cuidados</a:t>
            </a:r>
          </a:p>
          <a:p>
            <a:r>
              <a:rPr lang="pt-BR" altLang="ja-JP" sz="20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 de Saúde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01">
            <a:extLst>
              <a:ext uri="{FF2B5EF4-FFF2-40B4-BE49-F238E27FC236}">
                <a16:creationId xmlns:a16="http://schemas.microsoft.com/office/drawing/2014/main" id="{7B6D1146-E9D9-F926-4641-1A4B00C5633C}"/>
              </a:ext>
            </a:extLst>
          </p:cNvPr>
          <p:cNvSpPr/>
          <p:nvPr/>
        </p:nvSpPr>
        <p:spPr>
          <a:xfrm>
            <a:off x="11966441" y="2779012"/>
            <a:ext cx="3516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Diagnóstico Precoce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02">
            <a:extLst>
              <a:ext uri="{FF2B5EF4-FFF2-40B4-BE49-F238E27FC236}">
                <a16:creationId xmlns:a16="http://schemas.microsoft.com/office/drawing/2014/main" id="{D0545FA8-17EF-5BD8-A264-26A6B434B4DE}"/>
              </a:ext>
            </a:extLst>
          </p:cNvPr>
          <p:cNvSpPr/>
          <p:nvPr/>
        </p:nvSpPr>
        <p:spPr>
          <a:xfrm>
            <a:off x="12739904" y="3239201"/>
            <a:ext cx="4698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ja-JP" sz="2000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Evitar que Portadores de Doenças Crônicas Piorem =  Evitar progressão da Doença</a:t>
            </a:r>
            <a:endParaRPr lang="en-US" sz="2000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325FC5-023C-E16B-338A-5345D2C47911}"/>
              </a:ext>
            </a:extLst>
          </p:cNvPr>
          <p:cNvSpPr txBox="1"/>
          <p:nvPr/>
        </p:nvSpPr>
        <p:spPr>
          <a:xfrm>
            <a:off x="12386375" y="1396183"/>
            <a:ext cx="353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u="sng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Níveis de Prevenção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tângulo 32">
            <a:hlinkClick r:id="rId2"/>
            <a:extLst>
              <a:ext uri="{FF2B5EF4-FFF2-40B4-BE49-F238E27FC236}">
                <a16:creationId xmlns:a16="http://schemas.microsoft.com/office/drawing/2014/main" id="{F215E9E6-D02A-6E31-1EB2-7F61FF3EB87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Rectangle 101">
            <a:extLst>
              <a:ext uri="{FF2B5EF4-FFF2-40B4-BE49-F238E27FC236}">
                <a16:creationId xmlns:a16="http://schemas.microsoft.com/office/drawing/2014/main" id="{06D58F54-6C2D-3134-D0B2-A6921F6710C3}"/>
              </a:ext>
            </a:extLst>
          </p:cNvPr>
          <p:cNvSpPr/>
          <p:nvPr/>
        </p:nvSpPr>
        <p:spPr>
          <a:xfrm>
            <a:off x="11966441" y="5100264"/>
            <a:ext cx="3516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Diagnóstico Precoce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02">
            <a:extLst>
              <a:ext uri="{FF2B5EF4-FFF2-40B4-BE49-F238E27FC236}">
                <a16:creationId xmlns:a16="http://schemas.microsoft.com/office/drawing/2014/main" id="{A5DFF1EA-98A5-1FFD-DBA3-198AA9279EFF}"/>
              </a:ext>
            </a:extLst>
          </p:cNvPr>
          <p:cNvSpPr/>
          <p:nvPr/>
        </p:nvSpPr>
        <p:spPr>
          <a:xfrm>
            <a:off x="12739904" y="5670173"/>
            <a:ext cx="4698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ja-JP" sz="2000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Evitar que Portadores de Doenças Crônicas Piorem =  Evitar progressão da Doença</a:t>
            </a:r>
            <a:endParaRPr lang="en-US" sz="2000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FA606F-1CE5-B563-08C1-72B823010A8C}"/>
              </a:ext>
            </a:extLst>
          </p:cNvPr>
          <p:cNvSpPr/>
          <p:nvPr/>
        </p:nvSpPr>
        <p:spPr>
          <a:xfrm>
            <a:off x="12127015" y="2033971"/>
            <a:ext cx="543741" cy="461665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>
                <a:solidFill>
                  <a:schemeClr val="bg1"/>
                </a:solidFill>
              </a:rPr>
              <a:t>1ª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17116A-BDD5-7967-382A-5542D6308F85}"/>
              </a:ext>
            </a:extLst>
          </p:cNvPr>
          <p:cNvSpPr/>
          <p:nvPr/>
        </p:nvSpPr>
        <p:spPr>
          <a:xfrm>
            <a:off x="12144525" y="2737618"/>
            <a:ext cx="526228" cy="461666"/>
          </a:xfrm>
          <a:prstGeom prst="ellipse">
            <a:avLst/>
          </a:prstGeom>
          <a:solidFill>
            <a:srgbClr val="00823B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chemeClr val="bg1"/>
                </a:solidFill>
              </a:rPr>
              <a:t>2ª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557E66-2BDD-F9FB-BAFD-C815265A4EA6}"/>
              </a:ext>
            </a:extLst>
          </p:cNvPr>
          <p:cNvSpPr/>
          <p:nvPr/>
        </p:nvSpPr>
        <p:spPr>
          <a:xfrm>
            <a:off x="12162669" y="3344728"/>
            <a:ext cx="489940" cy="4968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chemeClr val="bg1"/>
                </a:solidFill>
              </a:rPr>
              <a:t>3ª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7D9405-4ABB-F20F-7DA4-F8B5FCDBA512}"/>
              </a:ext>
            </a:extLst>
          </p:cNvPr>
          <p:cNvSpPr/>
          <p:nvPr/>
        </p:nvSpPr>
        <p:spPr>
          <a:xfrm>
            <a:off x="12169094" y="5065895"/>
            <a:ext cx="526228" cy="461666"/>
          </a:xfrm>
          <a:prstGeom prst="ellipse">
            <a:avLst/>
          </a:prstGeom>
          <a:solidFill>
            <a:srgbClr val="00823B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chemeClr val="bg1"/>
                </a:solidFill>
              </a:rPr>
              <a:t>2ª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956E1C-1540-5968-03C9-036F464FAA3A}"/>
              </a:ext>
            </a:extLst>
          </p:cNvPr>
          <p:cNvSpPr/>
          <p:nvPr/>
        </p:nvSpPr>
        <p:spPr>
          <a:xfrm>
            <a:off x="12187238" y="5700374"/>
            <a:ext cx="489940" cy="4968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chemeClr val="bg1"/>
                </a:solidFill>
              </a:rPr>
              <a:t>3ª</a:t>
            </a:r>
          </a:p>
        </p:txBody>
      </p:sp>
    </p:spTree>
    <p:extLst>
      <p:ext uri="{BB962C8B-B14F-4D97-AF65-F5344CB8AC3E}">
        <p14:creationId xmlns:p14="http://schemas.microsoft.com/office/powerpoint/2010/main" val="1374079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 rot="7174058">
            <a:off x="8328486" y="5885663"/>
            <a:ext cx="3944760" cy="2405886"/>
          </a:xfrm>
          <a:prstGeom prst="rightArrow">
            <a:avLst/>
          </a:prstGeom>
          <a:solidFill>
            <a:schemeClr val="accent1">
              <a:alpha val="1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ight Arrow 6"/>
          <p:cNvSpPr/>
          <p:nvPr/>
        </p:nvSpPr>
        <p:spPr>
          <a:xfrm rot="3654291">
            <a:off x="6447808" y="5795289"/>
            <a:ext cx="3928995" cy="2405886"/>
          </a:xfrm>
          <a:prstGeom prst="rightArrow">
            <a:avLst/>
          </a:prstGeom>
          <a:solidFill>
            <a:schemeClr val="accent1">
              <a:alpha val="1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/>
          <p:cNvSpPr/>
          <p:nvPr/>
        </p:nvSpPr>
        <p:spPr>
          <a:xfrm>
            <a:off x="2978200" y="1486266"/>
            <a:ext cx="12065000" cy="4257135"/>
          </a:xfrm>
          <a:prstGeom prst="ellipse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43601" y="2191173"/>
            <a:ext cx="9728199" cy="34951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2999" y="2745506"/>
            <a:ext cx="6858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COMUNIDADE</a:t>
            </a:r>
          </a:p>
          <a:p>
            <a:r>
              <a:rPr lang="pt-BR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Recursos e </a:t>
            </a:r>
          </a:p>
          <a:p>
            <a:r>
              <a:rPr lang="pt-BR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Políticas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22259" y="2588096"/>
            <a:ext cx="44196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DE SAÚDE</a:t>
            </a:r>
          </a:p>
          <a:p>
            <a:pPr algn="ctr"/>
            <a:r>
              <a:rPr lang="pt-BR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Organização do cuidado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21399" y="3570310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Apoio auto-cuidado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08213" y="4283657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Acesso ou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delivery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98159" y="4486884"/>
            <a:ext cx="2643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Suporte à decisão clínica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029535" y="3666603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de informação clínica</a:t>
            </a:r>
          </a:p>
        </p:txBody>
      </p:sp>
      <p:sp>
        <p:nvSpPr>
          <p:cNvPr id="16" name="Oval 15"/>
          <p:cNvSpPr/>
          <p:nvPr/>
        </p:nvSpPr>
        <p:spPr>
          <a:xfrm>
            <a:off x="3283001" y="6659999"/>
            <a:ext cx="4939260" cy="1432194"/>
          </a:xfrm>
          <a:prstGeom prst="ellipse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Paciente e família informados e motivados</a:t>
            </a:r>
          </a:p>
        </p:txBody>
      </p:sp>
      <p:sp>
        <p:nvSpPr>
          <p:cNvPr id="17" name="Oval 16"/>
          <p:cNvSpPr/>
          <p:nvPr/>
        </p:nvSpPr>
        <p:spPr>
          <a:xfrm>
            <a:off x="10702833" y="6659999"/>
            <a:ext cx="4552047" cy="143219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Equipe de saúde preparada e proativa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25938" y="6206219"/>
            <a:ext cx="57681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INTERAÇÕES PRODUTIVAS</a:t>
            </a:r>
          </a:p>
          <a:p>
            <a:pPr algn="ctr"/>
            <a:r>
              <a:rPr lang="pt-BR" sz="2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Centradas no paciente</a:t>
            </a:r>
          </a:p>
          <a:p>
            <a:pPr algn="ctr"/>
            <a:r>
              <a:rPr lang="pt-BR" sz="2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Eficientes</a:t>
            </a:r>
          </a:p>
          <a:p>
            <a:pPr algn="ctr"/>
            <a:r>
              <a:rPr lang="pt-BR" sz="2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Coordenadas</a:t>
            </a:r>
          </a:p>
          <a:p>
            <a:pPr algn="ctr"/>
            <a:r>
              <a:rPr lang="pt-BR" sz="2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Baseadas em evidências</a:t>
            </a:r>
          </a:p>
          <a:p>
            <a:pPr algn="ctr"/>
            <a:endParaRPr lang="pt-BR" sz="21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1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DESFECHOS CLÍNICOS MELHORES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F46151-61F9-0D46-8D32-F042DC41C3BC}"/>
              </a:ext>
            </a:extLst>
          </p:cNvPr>
          <p:cNvSpPr txBox="1"/>
          <p:nvPr/>
        </p:nvSpPr>
        <p:spPr>
          <a:xfrm>
            <a:off x="2663280" y="318965"/>
            <a:ext cx="403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>
                <a:solidFill>
                  <a:srgbClr val="003E7E"/>
                </a:solidFill>
              </a:defRPr>
            </a:lvl1pPr>
          </a:lstStyle>
          <a:p>
            <a:r>
              <a:rPr lang="pt-BR" b="0" dirty="0" err="1">
                <a:latin typeface="Calibri" panose="020F0502020204030204" pitchFamily="34" charset="0"/>
                <a:cs typeface="Calibri" panose="020F0502020204030204" pitchFamily="34" charset="0"/>
              </a:rPr>
              <a:t>Chronic</a:t>
            </a:r>
            <a:r>
              <a:rPr lang="pt-BR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0" dirty="0" err="1"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0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pt-BR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9EB9B2A-609C-594C-9B0E-B8680A0822FD}"/>
              </a:ext>
            </a:extLst>
          </p:cNvPr>
          <p:cNvSpPr/>
          <p:nvPr/>
        </p:nvSpPr>
        <p:spPr>
          <a:xfrm>
            <a:off x="2814487" y="9851505"/>
            <a:ext cx="5229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CCA –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Continuum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Alliance, 2002 -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www.carecontinuum.org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sp>
        <p:nvSpPr>
          <p:cNvPr id="5" name="Retângulo 4">
            <a:hlinkClick r:id="rId2"/>
            <a:extLst>
              <a:ext uri="{FF2B5EF4-FFF2-40B4-BE49-F238E27FC236}">
                <a16:creationId xmlns:a16="http://schemas.microsoft.com/office/drawing/2014/main" id="{61A69F96-46E4-80D6-110A-47AE5730A76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97828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CB19FAC-0E97-5946-9BFF-E6EF63E0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98860"/>
            <a:ext cx="46225968" cy="3840480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Tabelas de Pagamento – Sistema Privado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742C976-6EE8-B648-A487-D4CF3EDC6FA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7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7CA050-AB6C-494C-B473-39E6338B50F5}"/>
              </a:ext>
            </a:extLst>
          </p:cNvPr>
          <p:cNvSpPr/>
          <p:nvPr/>
        </p:nvSpPr>
        <p:spPr>
          <a:xfrm>
            <a:off x="3239345" y="3446167"/>
            <a:ext cx="5472608" cy="5456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Troca de Informação da Saúde Suplementar</a:t>
            </a:r>
          </a:p>
          <a:p>
            <a:pPr marL="102851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Administrativas</a:t>
            </a:r>
          </a:p>
          <a:p>
            <a:pPr marL="102851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Técnicas </a:t>
            </a:r>
          </a:p>
          <a:p>
            <a:pPr marL="102851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Financeiras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Padronização de Guias, Trocas Eletrônicas e Informações Obrigatórias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Entre: ANS, OPS e Prestadores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Novo padrão TISS: por que você deve se preocupar com ele">
            <a:extLst>
              <a:ext uri="{FF2B5EF4-FFF2-40B4-BE49-F238E27FC236}">
                <a16:creationId xmlns:a16="http://schemas.microsoft.com/office/drawing/2014/main" id="{43C60124-2752-0446-881E-E458D176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44" y="1549427"/>
            <a:ext cx="43180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684E182-D2D5-1A49-B753-2551A8FE3721}"/>
              </a:ext>
            </a:extLst>
          </p:cNvPr>
          <p:cNvSpPr/>
          <p:nvPr/>
        </p:nvSpPr>
        <p:spPr>
          <a:xfrm>
            <a:off x="8927976" y="3429027"/>
            <a:ext cx="6120679" cy="596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Terminologia Unificada da Saúde Suplementar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Códigos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Nomenclaturas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base na CBHPM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Padronização de Termos:</a:t>
            </a:r>
          </a:p>
          <a:p>
            <a:pPr marL="102851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Código de Procedimentos</a:t>
            </a:r>
          </a:p>
          <a:p>
            <a:pPr marL="102851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Materiais e Medicamentos</a:t>
            </a:r>
          </a:p>
          <a:p>
            <a:pPr marL="102851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OPME (órteses, próteses e materiais especiais)</a:t>
            </a:r>
          </a:p>
          <a:p>
            <a:pPr marL="102851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Diárias e Taxas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Entre: Prestadores e OPS</a:t>
            </a:r>
          </a:p>
        </p:txBody>
      </p:sp>
      <p:pic>
        <p:nvPicPr>
          <p:cNvPr id="5126" name="Picture 6" descr="Portal TISS - Integral Saúde">
            <a:extLst>
              <a:ext uri="{FF2B5EF4-FFF2-40B4-BE49-F238E27FC236}">
                <a16:creationId xmlns:a16="http://schemas.microsoft.com/office/drawing/2014/main" id="{C32EE9A3-4D83-AD4E-A486-3C74617F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76" y="1549427"/>
            <a:ext cx="5875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NS Publica Nova Versão Do Padrão TISS - Fevereiro/2021 | Benefícios |  Saúde | BenefHealth">
            <a:extLst>
              <a:ext uri="{FF2B5EF4-FFF2-40B4-BE49-F238E27FC236}">
                <a16:creationId xmlns:a16="http://schemas.microsoft.com/office/drawing/2014/main" id="{5FAF9F52-CE51-A64F-9412-5DAE8D949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287" y="289819"/>
            <a:ext cx="2399551" cy="109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hlinkClick r:id="rId5"/>
            <a:extLst>
              <a:ext uri="{FF2B5EF4-FFF2-40B4-BE49-F238E27FC236}">
                <a16:creationId xmlns:a16="http://schemas.microsoft.com/office/drawing/2014/main" id="{FD4BF9D8-DC9E-CAC1-6789-7884D0274BE8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304265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740619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PROMOPREV </a:t>
            </a:r>
          </a:p>
          <a:p>
            <a:r>
              <a:rPr lang="pt-BR" sz="20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000" dirty="0">
                <a:solidFill>
                  <a:srgbClr val="0C326F"/>
                </a:solidFill>
                <a:latin typeface="rawline"/>
                <a:cs typeface="Calibri" panose="020F0502020204030204" pitchFamily="34" charset="0"/>
              </a:rPr>
              <a:t>Programa de Promoção da Saúde e Prevenção de Riscos e Doenças)</a:t>
            </a:r>
          </a:p>
          <a:p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3079087" y="2145345"/>
            <a:ext cx="1864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Início em 2004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A2FBB8-4E0D-F3C7-B1F7-2E963FC5F646}"/>
              </a:ext>
            </a:extLst>
          </p:cNvPr>
          <p:cNvSpPr txBox="1"/>
          <p:nvPr/>
        </p:nvSpPr>
        <p:spPr>
          <a:xfrm>
            <a:off x="1792941" y="2745824"/>
            <a:ext cx="443690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Programas de Prevenção </a:t>
            </a:r>
            <a:r>
              <a:rPr lang="pt-BR" sz="220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 contém um conjunto orientado de estratégias e ações programáticas integradas que objetivam: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promoção da saúde;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prevenção de riscos, agravos e doenças;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compressão da morbidade;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redução dos anos perdidos por incapacidade 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55555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aumento da qualidade de vida dos indivíduos e populações</a:t>
            </a: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95949E-E375-8A5C-2B6B-BDC52E57FB53}"/>
              </a:ext>
            </a:extLst>
          </p:cNvPr>
          <p:cNvSpPr txBox="1"/>
          <p:nvPr/>
        </p:nvSpPr>
        <p:spPr>
          <a:xfrm>
            <a:off x="1792941" y="6940886"/>
            <a:ext cx="3566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2023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80E35D-2C8B-2F70-F67C-DCF9A5846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28" y="1399985"/>
            <a:ext cx="9717399" cy="842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hlinkClick r:id="rId3"/>
            <a:extLst>
              <a:ext uri="{FF2B5EF4-FFF2-40B4-BE49-F238E27FC236}">
                <a16:creationId xmlns:a16="http://schemas.microsoft.com/office/drawing/2014/main" id="{5D921956-847C-A18A-F2B9-9256B0EE7EFB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65639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A95949E-E375-8A5C-2B6B-BDC52E57FB53}"/>
              </a:ext>
            </a:extLst>
          </p:cNvPr>
          <p:cNvSpPr txBox="1"/>
          <p:nvPr/>
        </p:nvSpPr>
        <p:spPr>
          <a:xfrm>
            <a:off x="2802602" y="9829537"/>
            <a:ext cx="35665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2023</a:t>
            </a:r>
          </a:p>
        </p:txBody>
      </p:sp>
      <p:pic>
        <p:nvPicPr>
          <p:cNvPr id="10" name="Imagem 9" descr="Pessoas sentadas em banco&#10;&#10;Descrição gerada automaticamente com confiança média">
            <a:extLst>
              <a:ext uri="{FF2B5EF4-FFF2-40B4-BE49-F238E27FC236}">
                <a16:creationId xmlns:a16="http://schemas.microsoft.com/office/drawing/2014/main" id="{46D461B0-F703-01F9-85EA-2189E28D2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52" y="4746346"/>
            <a:ext cx="4744544" cy="4714983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226CFE7-3134-25D1-AC08-8AD092CFD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34" y="1585245"/>
            <a:ext cx="5994687" cy="47134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8E76705-CD38-147B-3943-14558BD4326A}"/>
              </a:ext>
            </a:extLst>
          </p:cNvPr>
          <p:cNvSpPr txBox="1"/>
          <p:nvPr/>
        </p:nvSpPr>
        <p:spPr>
          <a:xfrm>
            <a:off x="2787006" y="6319373"/>
            <a:ext cx="7221090" cy="3165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Enviar com regularidade as informações referentes ao SIP e ao DIOPS, de acordo com normativo próprio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Possuir estratégias de identificação da população-alvo do programa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Possuir estratégias de ingresso da população-alvo no programa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Possuir um sistema de informação que permita o controle de entrada, acompanhamento e saída dos beneficiários inscritos no programa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número de participantes inscritos ao final do período de avaliação deve corresponder a, no mínimo, 20% do total da população-alvo informada para o programa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13601AD-7A66-4B92-7355-B9493A9277CE}"/>
              </a:ext>
            </a:extLst>
          </p:cNvPr>
          <p:cNvSpPr txBox="1"/>
          <p:nvPr/>
        </p:nvSpPr>
        <p:spPr>
          <a:xfrm>
            <a:off x="2663281" y="318965"/>
            <a:ext cx="740619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PROMOPREV </a:t>
            </a:r>
          </a:p>
          <a:p>
            <a:r>
              <a:rPr lang="pt-BR" sz="20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000" dirty="0">
                <a:solidFill>
                  <a:srgbClr val="0C326F"/>
                </a:solidFill>
                <a:latin typeface="rawline"/>
                <a:cs typeface="Calibri" panose="020F0502020204030204" pitchFamily="34" charset="0"/>
              </a:rPr>
              <a:t>Programa de Promoção da Saúde e Prevenção de Riscos e Doenças)</a:t>
            </a:r>
          </a:p>
          <a:p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hlinkClick r:id="rId4"/>
            <a:extLst>
              <a:ext uri="{FF2B5EF4-FFF2-40B4-BE49-F238E27FC236}">
                <a16:creationId xmlns:a16="http://schemas.microsoft.com/office/drawing/2014/main" id="{C95E8803-3E81-25CC-3209-B628BA87496E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457463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663280" y="1508546"/>
            <a:ext cx="9092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95949E-E375-8A5C-2B6B-BDC52E57FB53}"/>
              </a:ext>
            </a:extLst>
          </p:cNvPr>
          <p:cNvSpPr txBox="1"/>
          <p:nvPr/>
        </p:nvSpPr>
        <p:spPr>
          <a:xfrm>
            <a:off x="2802602" y="9829537"/>
            <a:ext cx="35665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ANS, 2023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1C86243-B22C-14AA-83A6-B2B30BB53E27}"/>
              </a:ext>
            </a:extLst>
          </p:cNvPr>
          <p:cNvSpPr txBox="1"/>
          <p:nvPr/>
        </p:nvSpPr>
        <p:spPr>
          <a:xfrm>
            <a:off x="2667186" y="1948962"/>
            <a:ext cx="6645026" cy="7892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Atenção Domiciliar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Atividade Física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Crianças e Adolescentes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Gestantes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Diabetes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Doenças Crônicas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Hipertensão Arterial Sistêmica (HAS)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Idosos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Oncologia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Qualidade de Vida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Satisfação do Usuário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 Mental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Sobrepeso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 Bucal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Tabagismo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Telemonitoramento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Tabela&#10;&#10;Descrição gerada automaticamente com confiança média">
            <a:extLst>
              <a:ext uri="{FF2B5EF4-FFF2-40B4-BE49-F238E27FC236}">
                <a16:creationId xmlns:a16="http://schemas.microsoft.com/office/drawing/2014/main" id="{9285ED3C-3588-A1C6-DAFF-38C7CEAA1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02" y="7851423"/>
            <a:ext cx="7772400" cy="1667091"/>
          </a:xfrm>
          <a:prstGeom prst="rect">
            <a:avLst/>
          </a:prstGeom>
        </p:spPr>
      </p:pic>
      <p:pic>
        <p:nvPicPr>
          <p:cNvPr id="8" name="Imagem 7" descr="Uma imagem contendo Tabela&#10;&#10;Descrição gerada automaticamente">
            <a:extLst>
              <a:ext uri="{FF2B5EF4-FFF2-40B4-BE49-F238E27FC236}">
                <a16:creationId xmlns:a16="http://schemas.microsoft.com/office/drawing/2014/main" id="{40374AA6-A012-33CF-2109-D4CAE9714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275660"/>
            <a:ext cx="5598102" cy="64601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D6C5DC-67F5-EAA9-893A-2F39C5EFCD76}"/>
              </a:ext>
            </a:extLst>
          </p:cNvPr>
          <p:cNvSpPr txBox="1"/>
          <p:nvPr/>
        </p:nvSpPr>
        <p:spPr>
          <a:xfrm>
            <a:off x="2663280" y="318965"/>
            <a:ext cx="74069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PROMOPREV </a:t>
            </a:r>
          </a:p>
          <a:p>
            <a:r>
              <a:rPr lang="pt-BR" sz="20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000" dirty="0">
                <a:solidFill>
                  <a:srgbClr val="0C326F"/>
                </a:solidFill>
                <a:latin typeface="rawline"/>
                <a:cs typeface="Calibri" panose="020F0502020204030204" pitchFamily="34" charset="0"/>
              </a:rPr>
              <a:t>Programa de Promoção da Saúde e Prevenção de Riscos e Doenças)</a:t>
            </a:r>
          </a:p>
        </p:txBody>
      </p:sp>
      <p:sp>
        <p:nvSpPr>
          <p:cNvPr id="6" name="Retângulo 5">
            <a:hlinkClick r:id="rId4"/>
            <a:extLst>
              <a:ext uri="{FF2B5EF4-FFF2-40B4-BE49-F238E27FC236}">
                <a16:creationId xmlns:a16="http://schemas.microsoft.com/office/drawing/2014/main" id="{1ABA55E2-2A1B-CED3-110C-7C3E8B0914E1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3630568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6345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Certificação de Boas Práticas em </a:t>
            </a:r>
          </a:p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Atenção Primária à Saúde (APS)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663281" y="1409195"/>
            <a:ext cx="1695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PROMOPREV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95949E-E375-8A5C-2B6B-BDC52E57FB53}"/>
              </a:ext>
            </a:extLst>
          </p:cNvPr>
          <p:cNvSpPr txBox="1"/>
          <p:nvPr/>
        </p:nvSpPr>
        <p:spPr>
          <a:xfrm>
            <a:off x="2802602" y="9829537"/>
            <a:ext cx="95097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ANS - Pontuação-Base no Índice de Desempenho da Dimensão de Qualidade em Atenção à Saúde (IDQS), XVI 2023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1C86243-B22C-14AA-83A6-B2B30BB53E27}"/>
              </a:ext>
            </a:extLst>
          </p:cNvPr>
          <p:cNvSpPr txBox="1"/>
          <p:nvPr/>
        </p:nvSpPr>
        <p:spPr>
          <a:xfrm>
            <a:off x="3383359" y="7877899"/>
            <a:ext cx="772816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Participação no projeto piloto = 0,10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Certificação em APS Nível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0,30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Certificação em APS Nível II = 0,23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Certificação em APS Nível III = 0,15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5C61B1-C979-730E-6EB8-33700033D8BF}"/>
              </a:ext>
            </a:extLst>
          </p:cNvPr>
          <p:cNvSpPr txBox="1"/>
          <p:nvPr/>
        </p:nvSpPr>
        <p:spPr>
          <a:xfrm>
            <a:off x="3023320" y="7558966"/>
            <a:ext cx="114492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*Pontuação no Índice de Desempenho da Saúde Suplementar (IDSS)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AC9C6C-5A17-43B9-04AE-A19C1C90AC63}"/>
              </a:ext>
            </a:extLst>
          </p:cNvPr>
          <p:cNvSpPr txBox="1"/>
          <p:nvPr/>
        </p:nvSpPr>
        <p:spPr>
          <a:xfrm>
            <a:off x="3383360" y="2232758"/>
            <a:ext cx="797585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Acolhimento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Centralidade na família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Acompanhamento do paciente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Orientação comunitária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Reconhecimento da heterogeneidade das demandas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Coordenação e integralidade do cuidado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875C2A-E9CD-D305-26CA-B3EA55FE46ED}"/>
              </a:ext>
            </a:extLst>
          </p:cNvPr>
          <p:cNvSpPr txBox="1"/>
          <p:nvPr/>
        </p:nvSpPr>
        <p:spPr>
          <a:xfrm>
            <a:off x="3023320" y="1758080"/>
            <a:ext cx="807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*Pilares da estruturação do APS</a:t>
            </a:r>
          </a:p>
        </p:txBody>
      </p:sp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FF7AF3AC-D2BB-94AC-EAE4-336EEC425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349" y="421106"/>
            <a:ext cx="6917145" cy="481516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F6B205-E82F-1208-3047-361802ED0CFD}"/>
              </a:ext>
            </a:extLst>
          </p:cNvPr>
          <p:cNvSpPr txBox="1"/>
          <p:nvPr/>
        </p:nvSpPr>
        <p:spPr>
          <a:xfrm>
            <a:off x="3383360" y="5380610"/>
            <a:ext cx="12645534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ampliação do acesso a médicos generalistas na rede de cuidados primários da saúde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vinculação de pacientes com condições crônicas complexas a coordenadores do cuidado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redução de idas desnecessárias a unidades de urgência e emergência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redução de internações por condições sensíveis à atenção primária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ampliação da proporção de pessoas que faz uso regular de um mesmo serviço de saúde.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091A8D1-02FA-93AF-CFD1-1A987FC73CC0}"/>
              </a:ext>
            </a:extLst>
          </p:cNvPr>
          <p:cNvSpPr txBox="1"/>
          <p:nvPr/>
        </p:nvSpPr>
        <p:spPr>
          <a:xfrm>
            <a:off x="3023320" y="4905932"/>
            <a:ext cx="807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*Indicadores sugeridos de APS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887BA60-FD4B-0F92-E637-F6391058645F}"/>
              </a:ext>
            </a:extLst>
          </p:cNvPr>
          <p:cNvSpPr txBox="1"/>
          <p:nvPr/>
        </p:nvSpPr>
        <p:spPr>
          <a:xfrm>
            <a:off x="11084373" y="8034651"/>
            <a:ext cx="4437203" cy="176410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ctr">
              <a:defRPr sz="22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Benefício</a:t>
            </a:r>
            <a:r>
              <a:rPr lang="pt-BR" dirty="0">
                <a:solidFill>
                  <a:schemeClr val="bg1"/>
                </a:solidFill>
              </a:rPr>
              <a:t>: redução da exigência mensal da Margem de Solvência do exercício corrente em até 10% do valor</a:t>
            </a:r>
          </a:p>
        </p:txBody>
      </p:sp>
      <p:sp>
        <p:nvSpPr>
          <p:cNvPr id="5" name="Retângulo 4">
            <a:hlinkClick r:id="rId3"/>
            <a:extLst>
              <a:ext uri="{FF2B5EF4-FFF2-40B4-BE49-F238E27FC236}">
                <a16:creationId xmlns:a16="http://schemas.microsoft.com/office/drawing/2014/main" id="{0139DE1F-5296-DFCD-F384-5728330EC47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4790900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71849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Coordination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sz="20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000" dirty="0">
                <a:solidFill>
                  <a:srgbClr val="0C326F"/>
                </a:solidFill>
                <a:latin typeface="rawline"/>
                <a:cs typeface="Calibri" panose="020F0502020204030204" pitchFamily="34" charset="0"/>
              </a:rPr>
              <a:t>Coordenação do Cuidado &amp; Navegação do Cuidado)</a:t>
            </a:r>
          </a:p>
          <a:p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hlinkClick r:id="rId2"/>
            <a:extLst>
              <a:ext uri="{FF2B5EF4-FFF2-40B4-BE49-F238E27FC236}">
                <a16:creationId xmlns:a16="http://schemas.microsoft.com/office/drawing/2014/main" id="{5D921956-847C-A18A-F2B9-9256B0EE7EFB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1028" name="Picture 4" descr="Steinbacher, Goodall &amp; Yurchak - Elder Care Navigation">
            <a:extLst>
              <a:ext uri="{FF2B5EF4-FFF2-40B4-BE49-F238E27FC236}">
                <a16:creationId xmlns:a16="http://schemas.microsoft.com/office/drawing/2014/main" id="{CBF4D67C-347D-B881-D5D5-5DD98678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478" y="2652536"/>
            <a:ext cx="4563027" cy="49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ucação na Saúde">
            <a:extLst>
              <a:ext uri="{FF2B5EF4-FFF2-40B4-BE49-F238E27FC236}">
                <a16:creationId xmlns:a16="http://schemas.microsoft.com/office/drawing/2014/main" id="{0C1B03EE-3FCC-1217-C82F-C9FFBFEB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29" y="2652536"/>
            <a:ext cx="5048949" cy="49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E46AFDC-9D98-A9A9-7563-B67C47D95D5C}"/>
              </a:ext>
            </a:extLst>
          </p:cNvPr>
          <p:cNvSpPr txBox="1"/>
          <p:nvPr/>
        </p:nvSpPr>
        <p:spPr>
          <a:xfrm>
            <a:off x="5954261" y="7807797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2FB5B4-FF66-4EE5-7B2D-A2C477949245}"/>
              </a:ext>
            </a:extLst>
          </p:cNvPr>
          <p:cNvSpPr txBox="1"/>
          <p:nvPr/>
        </p:nvSpPr>
        <p:spPr>
          <a:xfrm>
            <a:off x="10692356" y="7840310"/>
            <a:ext cx="1413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CONDUZIR</a:t>
            </a:r>
          </a:p>
        </p:txBody>
      </p:sp>
    </p:spTree>
    <p:extLst>
      <p:ext uri="{BB962C8B-B14F-4D97-AF65-F5344CB8AC3E}">
        <p14:creationId xmlns:p14="http://schemas.microsoft.com/office/powerpoint/2010/main" val="35373895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358078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Coordination</a:t>
            </a:r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000" dirty="0">
                <a:solidFill>
                  <a:srgbClr val="0C326F"/>
                </a:solidFill>
                <a:latin typeface="rawline"/>
                <a:cs typeface="Calibri" panose="020F0502020204030204" pitchFamily="34" charset="0"/>
              </a:rPr>
              <a:t>Coordenação do Cuidado)</a:t>
            </a:r>
          </a:p>
          <a:p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802602" y="1487067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Conceito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A2FBB8-4E0D-F3C7-B1F7-2E963FC5F646}"/>
              </a:ext>
            </a:extLst>
          </p:cNvPr>
          <p:cNvSpPr txBox="1"/>
          <p:nvPr/>
        </p:nvSpPr>
        <p:spPr>
          <a:xfrm>
            <a:off x="2802602" y="1903357"/>
            <a:ext cx="3749111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Educar o beneficiários quanto a sua condição clínica, fatores de complicação, fatores que promovem melhorias: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que de se tomar medicações continuamente?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que controles seriados?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que monitoramento contínuo?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que atividade física?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que uma alimentação equilibrada?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95949E-E375-8A5C-2B6B-BDC52E57FB53}"/>
              </a:ext>
            </a:extLst>
          </p:cNvPr>
          <p:cNvSpPr txBox="1"/>
          <p:nvPr/>
        </p:nvSpPr>
        <p:spPr>
          <a:xfrm>
            <a:off x="6839744" y="9059530"/>
            <a:ext cx="6912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rPr>
              <a:t>Fonte: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rPr>
              <a:t>Care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rPr>
              <a:t>Coordination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rPr>
              <a:t> Ring - </a:t>
            </a:r>
            <a:r>
              <a:rPr lang="pt-BR" sz="1200" b="0" i="1" u="none" strike="noStrike" dirty="0">
                <a:effectLst/>
                <a:highlight>
                  <a:srgbClr val="DFF6FC"/>
                </a:highlight>
                <a:latin typeface="+mn-lt"/>
                <a:hlinkClick r:id="rId2"/>
              </a:rPr>
              <a:t>https://creativecommons.org/licenses/by/4.0/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rPr>
              <a:t>, 2017</a:t>
            </a:r>
          </a:p>
        </p:txBody>
      </p:sp>
      <p:sp>
        <p:nvSpPr>
          <p:cNvPr id="5" name="Retângulo 4">
            <a:hlinkClick r:id="rId3"/>
            <a:extLst>
              <a:ext uri="{FF2B5EF4-FFF2-40B4-BE49-F238E27FC236}">
                <a16:creationId xmlns:a16="http://schemas.microsoft.com/office/drawing/2014/main" id="{5D921956-847C-A18A-F2B9-9256B0EE7EFB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1026" name="Picture 2" descr="Care Coordination Ring | Download Scientific Diagram">
            <a:extLst>
              <a:ext uri="{FF2B5EF4-FFF2-40B4-BE49-F238E27FC236}">
                <a16:creationId xmlns:a16="http://schemas.microsoft.com/office/drawing/2014/main" id="{45717C74-03C3-C0F6-9F87-69D18881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77" y="704432"/>
            <a:ext cx="8443337" cy="843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420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87112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Mapeamento e Classificação de Risco em Saúde </a:t>
            </a:r>
          </a:p>
        </p:txBody>
      </p:sp>
      <p:sp>
        <p:nvSpPr>
          <p:cNvPr id="2" name="Retângulo 1">
            <a:hlinkClick r:id="rId2"/>
            <a:extLst>
              <a:ext uri="{FF2B5EF4-FFF2-40B4-BE49-F238E27FC236}">
                <a16:creationId xmlns:a16="http://schemas.microsoft.com/office/drawing/2014/main" id="{85448237-FE5D-C347-44AC-740A8EF89A2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DF07B4-D4E5-4C3D-053A-68E2B820B74A}"/>
              </a:ext>
            </a:extLst>
          </p:cNvPr>
          <p:cNvSpPr txBox="1"/>
          <p:nvPr/>
        </p:nvSpPr>
        <p:spPr>
          <a:xfrm>
            <a:off x="2802601" y="9905034"/>
            <a:ext cx="4938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Athon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Materiais Próprios - Fernando Fernandes, 2008</a:t>
            </a: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5FB1C867-B900-8A40-AFFA-18BD7CC2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56" y="1012334"/>
            <a:ext cx="13050688" cy="5256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655F9B5-780E-A149-46BB-8612AF242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620" y="6079604"/>
            <a:ext cx="4755430" cy="34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6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1" y="318965"/>
            <a:ext cx="326621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</a:t>
            </a:r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sz="20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000" dirty="0">
                <a:solidFill>
                  <a:srgbClr val="0C326F"/>
                </a:solidFill>
                <a:latin typeface="rawline"/>
                <a:cs typeface="Calibri" panose="020F0502020204030204" pitchFamily="34" charset="0"/>
              </a:rPr>
              <a:t>Navegação do Cuidado)</a:t>
            </a:r>
          </a:p>
          <a:p>
            <a:endParaRPr lang="pt-BR" sz="36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B812EB-FDBC-C749-BC72-C8D030F90B9B}"/>
              </a:ext>
            </a:extLst>
          </p:cNvPr>
          <p:cNvSpPr txBox="1"/>
          <p:nvPr/>
        </p:nvSpPr>
        <p:spPr>
          <a:xfrm>
            <a:off x="2802602" y="1472471"/>
            <a:ext cx="1196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Conceito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A2FBB8-4E0D-F3C7-B1F7-2E963FC5F646}"/>
              </a:ext>
            </a:extLst>
          </p:cNvPr>
          <p:cNvSpPr txBox="1"/>
          <p:nvPr/>
        </p:nvSpPr>
        <p:spPr>
          <a:xfrm>
            <a:off x="2802602" y="1903358"/>
            <a:ext cx="12246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Entender </a:t>
            </a:r>
            <a:r>
              <a:rPr lang="pt-BR" dirty="0">
                <a:solidFill>
                  <a:srgbClr val="555555"/>
                </a:solidFill>
                <a:effectLst/>
                <a:latin typeface="rawline"/>
                <a:cs typeface="Calibri" panose="020F0502020204030204" pitchFamily="34" charset="0"/>
              </a:rPr>
              <a:t>a real situação do beneficiário, por meio de questionários, triagens e metodologias, para que possa ser conduzida a saúde da melhor maneira </a:t>
            </a:r>
            <a:r>
              <a:rPr lang="pt-BR" dirty="0">
                <a:solidFill>
                  <a:srgbClr val="555555"/>
                </a:solidFill>
                <a:latin typeface="rawline"/>
                <a:cs typeface="Calibri" panose="020F0502020204030204" pitchFamily="34" charset="0"/>
              </a:rPr>
              <a:t>no sistema de saúde disponível.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95949E-E375-8A5C-2B6B-BDC52E57FB53}"/>
              </a:ext>
            </a:extLst>
          </p:cNvPr>
          <p:cNvSpPr txBox="1"/>
          <p:nvPr/>
        </p:nvSpPr>
        <p:spPr>
          <a:xfrm>
            <a:off x="3023320" y="7015708"/>
            <a:ext cx="4829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https://www.access2care.net/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/nurse-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2019</a:t>
            </a:r>
          </a:p>
        </p:txBody>
      </p:sp>
      <p:sp>
        <p:nvSpPr>
          <p:cNvPr id="5" name="Retângulo 4">
            <a:hlinkClick r:id="rId2"/>
            <a:extLst>
              <a:ext uri="{FF2B5EF4-FFF2-40B4-BE49-F238E27FC236}">
                <a16:creationId xmlns:a16="http://schemas.microsoft.com/office/drawing/2014/main" id="{5D921956-847C-A18A-F2B9-9256B0EE7EFB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6146" name="Picture 2" descr="Nurse Navigation">
            <a:extLst>
              <a:ext uri="{FF2B5EF4-FFF2-40B4-BE49-F238E27FC236}">
                <a16:creationId xmlns:a16="http://schemas.microsoft.com/office/drawing/2014/main" id="{170C4173-5061-2F04-6572-008A6EDA6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90167"/>
            <a:ext cx="13716000" cy="47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422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DE807-5F87-73E4-AD75-53FD390AF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CB14144-3555-A7CF-DF32-5A3012681379}"/>
              </a:ext>
            </a:extLst>
          </p:cNvPr>
          <p:cNvSpPr txBox="1"/>
          <p:nvPr/>
        </p:nvSpPr>
        <p:spPr>
          <a:xfrm>
            <a:off x="2663280" y="31896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</a:rPr>
              <a:t>Gestão em Saúde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888F73-BDAA-70FE-B259-4C1DF760FB2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</a:rPr>
              <a:t>Coordenação de Cuidados</a:t>
            </a:r>
          </a:p>
        </p:txBody>
      </p:sp>
      <p:sp>
        <p:nvSpPr>
          <p:cNvPr id="2" name="Retângulo 1">
            <a:hlinkClick r:id="rId2"/>
            <a:extLst>
              <a:ext uri="{FF2B5EF4-FFF2-40B4-BE49-F238E27FC236}">
                <a16:creationId xmlns:a16="http://schemas.microsoft.com/office/drawing/2014/main" id="{211F9639-4E18-9425-0B8B-165D6D06CFA1}"/>
              </a:ext>
            </a:extLst>
          </p:cNvPr>
          <p:cNvSpPr/>
          <p:nvPr/>
        </p:nvSpPr>
        <p:spPr>
          <a:xfrm>
            <a:off x="13213914" y="9968037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pic>
        <p:nvPicPr>
          <p:cNvPr id="5" name="Imagem 4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90A962B-0762-4D85-3448-CC25CD802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56" y="1683188"/>
            <a:ext cx="12110392" cy="835707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393E6E6-63E5-654F-8CA2-D21B1BD5A50B}"/>
              </a:ext>
            </a:extLst>
          </p:cNvPr>
          <p:cNvSpPr/>
          <p:nvPr/>
        </p:nvSpPr>
        <p:spPr>
          <a:xfrm>
            <a:off x="503040" y="9916558"/>
            <a:ext cx="35493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Fonte: Jornada Digital do Paciente - ASAP , 2024</a:t>
            </a:r>
          </a:p>
        </p:txBody>
      </p:sp>
    </p:spTree>
    <p:extLst>
      <p:ext uri="{BB962C8B-B14F-4D97-AF65-F5344CB8AC3E}">
        <p14:creationId xmlns:p14="http://schemas.microsoft.com/office/powerpoint/2010/main" val="40490571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A695D6-918B-DA6B-46F1-F5AE6D97B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Como citar este material: </a:t>
            </a:r>
          </a:p>
          <a:p>
            <a:r>
              <a:rPr lang="pt-BR" dirty="0"/>
              <a:t>Fernandes, Fernando. </a:t>
            </a:r>
            <a:r>
              <a:rPr lang="pt-BR" b="1" dirty="0"/>
              <a:t>Sistemas de Saúde no Brasil e no Mundo</a:t>
            </a:r>
            <a:r>
              <a:rPr lang="pt-BR" dirty="0"/>
              <a:t>. Sorocaba/SP: FGV</a:t>
            </a:r>
            <a:r>
              <a:rPr lang="pt-BR"/>
              <a:t>, Revisão 2025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815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CB19FAC-0E97-5946-9BFF-E6EF63E0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98860"/>
            <a:ext cx="46225968" cy="3840480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Tabelas de Pagamento – Sistema Privado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742C976-6EE8-B648-A487-D4CF3EDC6FA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8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7CA050-AB6C-494C-B473-39E6338B50F5}"/>
              </a:ext>
            </a:extLst>
          </p:cNvPr>
          <p:cNvSpPr/>
          <p:nvPr/>
        </p:nvSpPr>
        <p:spPr>
          <a:xfrm>
            <a:off x="3167337" y="6408287"/>
            <a:ext cx="7735889" cy="265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Materiais (MAT) - Insumos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Medicamentos (MED)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Equipamentos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Diárias e Taxas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Procedimentos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DD11F48-3B8F-1D58-6214-87D39EE0C047}"/>
              </a:ext>
            </a:extLst>
          </p:cNvPr>
          <p:cNvGrpSpPr/>
          <p:nvPr/>
        </p:nvGrpSpPr>
        <p:grpSpPr>
          <a:xfrm>
            <a:off x="9936088" y="6441145"/>
            <a:ext cx="4536504" cy="2699810"/>
            <a:chOff x="1673424" y="1264590"/>
            <a:chExt cx="7774319" cy="5120806"/>
          </a:xfrm>
        </p:grpSpPr>
        <p:pic>
          <p:nvPicPr>
            <p:cNvPr id="3074" name="Picture 2" descr="Brasíndice">
              <a:extLst>
                <a:ext uri="{FF2B5EF4-FFF2-40B4-BE49-F238E27FC236}">
                  <a16:creationId xmlns:a16="http://schemas.microsoft.com/office/drawing/2014/main" id="{227C4E20-CB91-5B42-9387-45AC1C7DE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424" y="1264590"/>
              <a:ext cx="3660576" cy="512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m 5" descr="Texto&#10;&#10;Descrição gerada automaticamente com confiança média">
              <a:extLst>
                <a:ext uri="{FF2B5EF4-FFF2-40B4-BE49-F238E27FC236}">
                  <a16:creationId xmlns:a16="http://schemas.microsoft.com/office/drawing/2014/main" id="{A39658BE-265D-F24E-86DA-862DFE013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864" y="1339644"/>
              <a:ext cx="3813879" cy="5045752"/>
            </a:xfrm>
            <a:prstGeom prst="rect">
              <a:avLst/>
            </a:prstGeom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A1391F9C-3653-8847-A9CF-AFEAB25377E3}"/>
              </a:ext>
            </a:extLst>
          </p:cNvPr>
          <p:cNvSpPr/>
          <p:nvPr/>
        </p:nvSpPr>
        <p:spPr>
          <a:xfrm>
            <a:off x="3167337" y="6223620"/>
            <a:ext cx="2254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Tabelas de “Mercado”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A1D46E6-FD9B-FF40-9E00-0EC0DEC8E40B}"/>
              </a:ext>
            </a:extLst>
          </p:cNvPr>
          <p:cNvSpPr/>
          <p:nvPr/>
        </p:nvSpPr>
        <p:spPr>
          <a:xfrm>
            <a:off x="2971800" y="9322939"/>
            <a:ext cx="1028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Existem outras tabelas de Mercado, que podem ser usadas de acordo com a Operadora de Saúde</a:t>
            </a:r>
          </a:p>
        </p:txBody>
      </p:sp>
      <p:pic>
        <p:nvPicPr>
          <p:cNvPr id="4" name="Picture 2" descr="Reivindicação do A.C. Camargo traz à tona crise entre hospitais privados e  remuneração da tabela SUS - Futuro da Saúde">
            <a:extLst>
              <a:ext uri="{FF2B5EF4-FFF2-40B4-BE49-F238E27FC236}">
                <a16:creationId xmlns:a16="http://schemas.microsoft.com/office/drawing/2014/main" id="{0F5FD521-DC77-49B6-EDE0-129DE198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866" y="1196087"/>
            <a:ext cx="7193263" cy="479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hlinkClick r:id="rId5"/>
            <a:extLst>
              <a:ext uri="{FF2B5EF4-FFF2-40B4-BE49-F238E27FC236}">
                <a16:creationId xmlns:a16="http://schemas.microsoft.com/office/drawing/2014/main" id="{4F72F367-6207-C472-0275-D4AC9D56807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5571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CB19FAC-0E97-5946-9BFF-E6EF63E0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98860"/>
            <a:ext cx="37214940" cy="3840480"/>
          </a:xfr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Composição da Conta Hospitalar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742C976-6EE8-B648-A487-D4CF3EDC6FA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9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07CA050-AB6C-494C-B473-39E6338B50F5}"/>
              </a:ext>
            </a:extLst>
          </p:cNvPr>
          <p:cNvSpPr/>
          <p:nvPr/>
        </p:nvSpPr>
        <p:spPr>
          <a:xfrm>
            <a:off x="3029437" y="1346304"/>
            <a:ext cx="7735889" cy="796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Diárias (enfermaria, apartamento, CTI, UTI)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Taxas (sala, serviços, equipamentos etc.)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Materiais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Medicamentos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Órteses, Próteses e Materiais Especiais (OPME)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Gases Medicinais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Exames Diagnósticos (SADT)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Honorários Médicos (HM)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Terapias (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Fisio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Nutrição,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Fono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etc.)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Refeições do paciente e acompanhante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1391F9C-3653-8847-A9CF-AFEAB25377E3}"/>
              </a:ext>
            </a:extLst>
          </p:cNvPr>
          <p:cNvSpPr/>
          <p:nvPr/>
        </p:nvSpPr>
        <p:spPr>
          <a:xfrm>
            <a:off x="3023321" y="1111053"/>
            <a:ext cx="19030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Itens da Conta: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A1D46E6-FD9B-FF40-9E00-0EC0DEC8E40B}"/>
              </a:ext>
            </a:extLst>
          </p:cNvPr>
          <p:cNvSpPr/>
          <p:nvPr/>
        </p:nvSpPr>
        <p:spPr>
          <a:xfrm>
            <a:off x="3069568" y="9482599"/>
            <a:ext cx="12148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Capeante</a:t>
            </a:r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- Apontamentos de divergências da auditoria, para o que for divergente discutir depois</a:t>
            </a:r>
          </a:p>
        </p:txBody>
      </p:sp>
      <p:pic>
        <p:nvPicPr>
          <p:cNvPr id="10" name="Gráfico 9" descr="Velocímetro baixo com preenchimento sólido">
            <a:extLst>
              <a:ext uri="{FF2B5EF4-FFF2-40B4-BE49-F238E27FC236}">
                <a16:creationId xmlns:a16="http://schemas.microsoft.com/office/drawing/2014/main" id="{55B94965-986C-3941-B140-30A1B09B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2032" y="2462322"/>
            <a:ext cx="914400" cy="914400"/>
          </a:xfrm>
          <a:prstGeom prst="rect">
            <a:avLst/>
          </a:prstGeom>
        </p:spPr>
      </p:pic>
      <p:pic>
        <p:nvPicPr>
          <p:cNvPr id="23" name="Gráfico 22" descr="Velocímetro médio com preenchimento sólido">
            <a:extLst>
              <a:ext uri="{FF2B5EF4-FFF2-40B4-BE49-F238E27FC236}">
                <a16:creationId xmlns:a16="http://schemas.microsoft.com/office/drawing/2014/main" id="{2D197F30-672A-7643-8F0B-CC66C42C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032" y="7035029"/>
            <a:ext cx="914400" cy="914400"/>
          </a:xfrm>
          <a:prstGeom prst="rect">
            <a:avLst/>
          </a:prstGeom>
        </p:spPr>
      </p:pic>
      <p:pic>
        <p:nvPicPr>
          <p:cNvPr id="25" name="Gráfico 24" descr="Velocímetro baixo com preenchimento sólido">
            <a:extLst>
              <a:ext uri="{FF2B5EF4-FFF2-40B4-BE49-F238E27FC236}">
                <a16:creationId xmlns:a16="http://schemas.microsoft.com/office/drawing/2014/main" id="{6B6CDCDE-DC1D-1942-8387-1DD552357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2032" y="4714349"/>
            <a:ext cx="914400" cy="914400"/>
          </a:xfrm>
          <a:prstGeom prst="rect">
            <a:avLst/>
          </a:prstGeom>
          <a:scene3d>
            <a:camera prst="orthographicFront">
              <a:rot lat="0" lon="11400000" rev="0"/>
            </a:camera>
            <a:lightRig rig="threePt" dir="t"/>
          </a:scene3d>
        </p:spPr>
      </p:pic>
      <p:pic>
        <p:nvPicPr>
          <p:cNvPr id="26" name="Gráfico 25" descr="Velocímetro baixo com preenchimento sólido">
            <a:extLst>
              <a:ext uri="{FF2B5EF4-FFF2-40B4-BE49-F238E27FC236}">
                <a16:creationId xmlns:a16="http://schemas.microsoft.com/office/drawing/2014/main" id="{91200E07-A373-BE4E-91F4-92973ECFC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2032" y="4001256"/>
            <a:ext cx="914400" cy="914400"/>
          </a:xfrm>
          <a:prstGeom prst="rect">
            <a:avLst/>
          </a:prstGeom>
          <a:scene3d>
            <a:camera prst="orthographicFront">
              <a:rot lat="0" lon="11400000" rev="0"/>
            </a:camera>
            <a:lightRig rig="threePt" dir="t"/>
          </a:scene3d>
        </p:spPr>
      </p:pic>
      <p:pic>
        <p:nvPicPr>
          <p:cNvPr id="27" name="Gráfico 26" descr="Velocímetro baixo com preenchimento sólido">
            <a:extLst>
              <a:ext uri="{FF2B5EF4-FFF2-40B4-BE49-F238E27FC236}">
                <a16:creationId xmlns:a16="http://schemas.microsoft.com/office/drawing/2014/main" id="{8323E1FA-4C09-B74E-B2A5-34E9D9D2A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2032" y="3231789"/>
            <a:ext cx="914400" cy="914400"/>
          </a:xfrm>
          <a:prstGeom prst="rect">
            <a:avLst/>
          </a:prstGeom>
          <a:scene3d>
            <a:camera prst="orthographicFront">
              <a:rot lat="0" lon="11400000" rev="0"/>
            </a:camera>
            <a:lightRig rig="threePt" dir="t"/>
          </a:scene3d>
        </p:spPr>
      </p:pic>
      <p:pic>
        <p:nvPicPr>
          <p:cNvPr id="28" name="Gráfico 27" descr="Velocímetro médio com preenchimento sólido">
            <a:extLst>
              <a:ext uri="{FF2B5EF4-FFF2-40B4-BE49-F238E27FC236}">
                <a16:creationId xmlns:a16="http://schemas.microsoft.com/office/drawing/2014/main" id="{79358F10-6074-214C-A94D-BD6860FEF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1990" y="1680576"/>
            <a:ext cx="914400" cy="914400"/>
          </a:xfrm>
          <a:prstGeom prst="rect">
            <a:avLst/>
          </a:prstGeom>
        </p:spPr>
      </p:pic>
      <p:pic>
        <p:nvPicPr>
          <p:cNvPr id="29" name="Gráfico 28" descr="Velocímetro médio com preenchimento sólido">
            <a:extLst>
              <a:ext uri="{FF2B5EF4-FFF2-40B4-BE49-F238E27FC236}">
                <a16:creationId xmlns:a16="http://schemas.microsoft.com/office/drawing/2014/main" id="{2C74AA7A-C934-4B44-8C3C-5330F3CAB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032" y="6219421"/>
            <a:ext cx="914400" cy="914400"/>
          </a:xfrm>
          <a:prstGeom prst="rect">
            <a:avLst/>
          </a:prstGeom>
        </p:spPr>
      </p:pic>
      <p:pic>
        <p:nvPicPr>
          <p:cNvPr id="30" name="Gráfico 29" descr="Velocímetro baixo com preenchimento sólido">
            <a:extLst>
              <a:ext uri="{FF2B5EF4-FFF2-40B4-BE49-F238E27FC236}">
                <a16:creationId xmlns:a16="http://schemas.microsoft.com/office/drawing/2014/main" id="{BF22FB64-24A4-3342-8C99-CE7D49C8B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4405" y="5437363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 com preenchimento sólido">
            <a:extLst>
              <a:ext uri="{FF2B5EF4-FFF2-40B4-BE49-F238E27FC236}">
                <a16:creationId xmlns:a16="http://schemas.microsoft.com/office/drawing/2014/main" id="{B6F2562E-FABC-0E4F-9C5C-35A56E032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2032" y="7713722"/>
            <a:ext cx="914400" cy="914400"/>
          </a:xfrm>
          <a:prstGeom prst="rect">
            <a:avLst/>
          </a:prstGeom>
        </p:spPr>
      </p:pic>
      <p:pic>
        <p:nvPicPr>
          <p:cNvPr id="32" name="Gráfico 31" descr="Velocímetro baixo com preenchimento sólido">
            <a:extLst>
              <a:ext uri="{FF2B5EF4-FFF2-40B4-BE49-F238E27FC236}">
                <a16:creationId xmlns:a16="http://schemas.microsoft.com/office/drawing/2014/main" id="{C1251C66-DA53-184C-8400-5407191F4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1990" y="8483497"/>
            <a:ext cx="914400" cy="914400"/>
          </a:xfrm>
          <a:prstGeom prst="rect">
            <a:avLst/>
          </a:prstGeom>
        </p:spPr>
      </p:pic>
      <p:pic>
        <p:nvPicPr>
          <p:cNvPr id="7170" name="Picture 2" descr="Pareto (Lei de Pareto, ou Princípio de Pareto) - Ferramentas da Gestão">
            <a:extLst>
              <a:ext uri="{FF2B5EF4-FFF2-40B4-BE49-F238E27FC236}">
                <a16:creationId xmlns:a16="http://schemas.microsoft.com/office/drawing/2014/main" id="{A47EE2DD-362B-EC40-AAF4-415924EB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814" y="1915860"/>
            <a:ext cx="4006850" cy="195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eHosp – Gestão Hospitalar Auditoria de contas no ambiente hospitalar: tudo  que você precisa saber">
            <a:extLst>
              <a:ext uri="{FF2B5EF4-FFF2-40B4-BE49-F238E27FC236}">
                <a16:creationId xmlns:a16="http://schemas.microsoft.com/office/drawing/2014/main" id="{875C7006-CDFF-6C46-8FC5-9B165DA1A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722" y="7047729"/>
            <a:ext cx="3995943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19EBE852-8A8D-A844-A62B-A9B1AA7FBA5C}"/>
              </a:ext>
            </a:extLst>
          </p:cNvPr>
          <p:cNvSpPr/>
          <p:nvPr/>
        </p:nvSpPr>
        <p:spPr>
          <a:xfrm>
            <a:off x="11124722" y="3886425"/>
            <a:ext cx="257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Teoria de Pareto (80 / 20)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C6880FC-6861-C34E-8589-F6D2B42AB970}"/>
              </a:ext>
            </a:extLst>
          </p:cNvPr>
          <p:cNvSpPr/>
          <p:nvPr/>
        </p:nvSpPr>
        <p:spPr>
          <a:xfrm>
            <a:off x="11113814" y="8888844"/>
            <a:ext cx="206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Auditoria Hospitalar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CD07B419-1B13-D94C-8AFB-6DFB5218E61A}"/>
              </a:ext>
            </a:extLst>
          </p:cNvPr>
          <p:cNvCxnSpPr>
            <a:cxnSpLocks/>
          </p:cNvCxnSpPr>
          <p:nvPr/>
        </p:nvCxnSpPr>
        <p:spPr>
          <a:xfrm>
            <a:off x="13117239" y="4341975"/>
            <a:ext cx="0" cy="253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hlinkClick r:id="rId10"/>
            <a:extLst>
              <a:ext uri="{FF2B5EF4-FFF2-40B4-BE49-F238E27FC236}">
                <a16:creationId xmlns:a16="http://schemas.microsoft.com/office/drawing/2014/main" id="{24B33F68-E2F0-A6D7-4358-8614806A511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6563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8" grpId="0"/>
    </p:bldLst>
  </p:timing>
</p:sld>
</file>

<file path=ppt/theme/theme1.xml><?xml version="1.0" encoding="utf-8"?>
<a:theme xmlns:a="http://schemas.openxmlformats.org/drawingml/2006/main" name="1_Pro Presentation Template">
  <a:themeElements>
    <a:clrScheme name="Personalizar 4">
      <a:dk1>
        <a:srgbClr val="202427"/>
      </a:dk1>
      <a:lt1>
        <a:srgbClr val="F6F7FB"/>
      </a:lt1>
      <a:dk2>
        <a:srgbClr val="002C4D"/>
      </a:dk2>
      <a:lt2>
        <a:srgbClr val="FDFDFD"/>
      </a:lt2>
      <a:accent1>
        <a:srgbClr val="003A79"/>
      </a:accent1>
      <a:accent2>
        <a:srgbClr val="0C63AA"/>
      </a:accent2>
      <a:accent3>
        <a:srgbClr val="008BC9"/>
      </a:accent3>
      <a:accent4>
        <a:srgbClr val="666666"/>
      </a:accent4>
      <a:accent5>
        <a:srgbClr val="00E1AC"/>
      </a:accent5>
      <a:accent6>
        <a:srgbClr val="A02BAD"/>
      </a:accent6>
      <a:hlink>
        <a:srgbClr val="782082"/>
      </a:hlink>
      <a:folHlink>
        <a:srgbClr val="78487F"/>
      </a:folHlink>
    </a:clrScheme>
    <a:fontScheme name="Tech">
      <a:majorFont>
        <a:latin typeface="Montserrat Bold"/>
        <a:ea typeface=""/>
        <a:cs typeface=""/>
      </a:majorFont>
      <a:minorFont>
        <a:latin typeface="Lato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delo_rede.potx [Somente leitura]" id="{C1546D08-CB76-45D7-A24D-876B5F7EDEAF}" vid="{B152110F-BA71-455A-A250-D4DED6B442B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1_Pro Presentation Template</Template>
  <TotalTime>163</TotalTime>
  <Words>5105</Words>
  <Application>Microsoft Macintosh PowerPoint</Application>
  <PresentationFormat>Personalizar</PresentationFormat>
  <Paragraphs>744</Paragraphs>
  <Slides>79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91" baseType="lpstr">
      <vt:lpstr>Arial</vt:lpstr>
      <vt:lpstr>Arial</vt:lpstr>
      <vt:lpstr>Arial Black</vt:lpstr>
      <vt:lpstr>Calibri</vt:lpstr>
      <vt:lpstr>Lato regular</vt:lpstr>
      <vt:lpstr>Open Sans</vt:lpstr>
      <vt:lpstr>rawline</vt:lpstr>
      <vt:lpstr>Roboto</vt:lpstr>
      <vt:lpstr>Trebuchet MS</vt:lpstr>
      <vt:lpstr>Verdana</vt:lpstr>
      <vt:lpstr>Wingdings</vt:lpstr>
      <vt:lpstr>1_Pro Presentation Template</vt:lpstr>
      <vt:lpstr>Sistemas de Saúde no Brasil (Parte 4/5)  MBA Executivo  Professor: Fernando Fernandes Coordenadora: Adriana Maria André </vt:lpstr>
      <vt:lpstr>Apresentação do PowerPoint</vt:lpstr>
      <vt:lpstr>Apresentação do PowerPoint</vt:lpstr>
      <vt:lpstr>Tabelas de Pagamento – Sistema Privado</vt:lpstr>
      <vt:lpstr>Tabelas de Pagamento – Sistema Privado</vt:lpstr>
      <vt:lpstr>CBHPM - 2022</vt:lpstr>
      <vt:lpstr>Tabelas de Pagamento – Sistema Privado</vt:lpstr>
      <vt:lpstr>Tabelas de Pagamento – Sistema Privado</vt:lpstr>
      <vt:lpstr>Composição da Conta Hospitalar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saúde tem um modelo de soma ZERO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Fernando Fernandes</dc:creator>
  <cp:keywords/>
  <dc:description/>
  <cp:lastModifiedBy>Fernando Fernandes</cp:lastModifiedBy>
  <cp:revision>9</cp:revision>
  <cp:lastPrinted>2024-08-20T18:48:30Z</cp:lastPrinted>
  <dcterms:created xsi:type="dcterms:W3CDTF">2025-02-17T18:20:18Z</dcterms:created>
  <dcterms:modified xsi:type="dcterms:W3CDTF">2025-02-19T14:16:48Z</dcterms:modified>
  <cp:category/>
</cp:coreProperties>
</file>